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72" r:id="rId4"/>
    <p:sldMasterId id="2147483684" r:id="rId5"/>
  </p:sldMasterIdLst>
  <p:notesMasterIdLst>
    <p:notesMasterId r:id="rId14"/>
  </p:notesMasterIdLst>
  <p:sldIdLst>
    <p:sldId id="256" r:id="rId6"/>
    <p:sldId id="455" r:id="rId7"/>
    <p:sldId id="473" r:id="rId8"/>
    <p:sldId id="474" r:id="rId9"/>
    <p:sldId id="475" r:id="rId10"/>
    <p:sldId id="476" r:id="rId11"/>
    <p:sldId id="477" r:id="rId12"/>
    <p:sldId id="478" r:id="rId13"/>
  </p:sldIdLst>
  <p:sldSz cx="9144000" cy="6858000" type="screen4x3"/>
  <p:notesSz cx="6858000" cy="9144000"/>
  <p:custDataLst>
    <p:tags r:id="rId1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591" autoAdjust="0"/>
  </p:normalViewPr>
  <p:slideViewPr>
    <p:cSldViewPr snapToGrid="0" snapToObjects="1">
      <p:cViewPr varScale="1">
        <p:scale>
          <a:sx n="72" d="100"/>
          <a:sy n="72" d="100"/>
        </p:scale>
        <p:origin x="1350" y="1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1C8C0D-209C-554A-BF9D-11343CEC896E}" type="datetimeFigureOut">
              <a:rPr lang="en-US" smtClean="0"/>
              <a:pPr/>
              <a:t>2/15/2021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7CE6D4-2F72-A34A-A9DF-C846DBA16298}" type="slidenum">
              <a:rPr lang="en-US" smtClean="0"/>
              <a:pPr/>
              <a:t>‹#›</a:t>
            </a:fld>
            <a:endParaRPr lang="en-US"/>
          </a:p>
        </p:txBody>
      </p:sp>
    </p:spTree>
    <p:extLst>
      <p:ext uri="{BB962C8B-B14F-4D97-AF65-F5344CB8AC3E}">
        <p14:creationId xmlns:p14="http://schemas.microsoft.com/office/powerpoint/2010/main" val="3553625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7" name="Picture 3" descr="C:\Users\nsaylor\Desktop\Joel_Kart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5970038"/>
            <a:ext cx="2386620" cy="26566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2256703"/>
            <a:ext cx="4617128" cy="3667121"/>
          </a:xfrm>
          <a:prstGeom prst="rect">
            <a:avLst/>
          </a:prstGeom>
          <a:noFill/>
          <a:ln>
            <a:noFill/>
          </a:ln>
          <a:effectLst>
            <a:outerShdw blurRad="292100" dist="139700" dir="2700000" algn="tl" rotWithShape="0">
              <a:srgbClr val="333333">
                <a:alpha val="65000"/>
              </a:srgbClr>
            </a:outerShdw>
          </a:effectLst>
        </p:spPr>
      </p:pic>
      <p:sp>
        <p:nvSpPr>
          <p:cNvPr id="2" name="Title 1"/>
          <p:cNvSpPr>
            <a:spLocks noGrp="1"/>
          </p:cNvSpPr>
          <p:nvPr>
            <p:ph type="ctrTitle"/>
          </p:nvPr>
        </p:nvSpPr>
        <p:spPr>
          <a:xfrm>
            <a:off x="1981200" y="1400897"/>
            <a:ext cx="6805769" cy="275503"/>
          </a:xfrm>
        </p:spPr>
        <p:txBody>
          <a:bodyPr/>
          <a:lstStyle>
            <a:lvl1pPr algn="r">
              <a:defRPr sz="3000" b="1">
                <a:solidFill>
                  <a:srgbClr val="BCE0FA"/>
                </a:solidFill>
              </a:defRPr>
            </a:lvl1pPr>
          </a:lstStyle>
          <a:p>
            <a:r>
              <a:rPr lang="en-US"/>
              <a:t>Click to edit Master title style</a:t>
            </a:r>
            <a:endParaRPr lang="en-US" dirty="0"/>
          </a:p>
        </p:txBody>
      </p:sp>
      <p:sp>
        <p:nvSpPr>
          <p:cNvPr id="3" name="Subtitle 2"/>
          <p:cNvSpPr>
            <a:spLocks noGrp="1"/>
          </p:cNvSpPr>
          <p:nvPr>
            <p:ph type="subTitle" idx="1"/>
          </p:nvPr>
        </p:nvSpPr>
        <p:spPr>
          <a:xfrm>
            <a:off x="1981200" y="1752600"/>
            <a:ext cx="6118930" cy="1752600"/>
          </a:xfrm>
        </p:spPr>
        <p:txBody>
          <a:bodyPr/>
          <a:lstStyle>
            <a:lvl1pPr marL="0" indent="0" algn="r">
              <a:buNone/>
              <a:defRPr sz="18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a:solidFill>
                  <a:schemeClr val="bg1"/>
                </a:solidFill>
              </a:defRPr>
            </a:lvl1pPr>
          </a:lstStyle>
          <a:p>
            <a:pPr>
              <a:defRPr/>
            </a:pPr>
            <a:fld id="{65822AAB-C41D-483A-8718-5219C03AB8CD}" type="datetimeFigureOut">
              <a:rPr lang="en-US" smtClean="0"/>
              <a:pPr>
                <a:defRPr/>
              </a:pPr>
              <a:t>2/15/2021</a:t>
            </a:fld>
            <a:endParaRPr lang="en-US" dirty="0"/>
          </a:p>
        </p:txBody>
      </p:sp>
      <p:sp>
        <p:nvSpPr>
          <p:cNvPr id="5" name="Footer Placeholder 4"/>
          <p:cNvSpPr>
            <a:spLocks noGrp="1"/>
          </p:cNvSpPr>
          <p:nvPr>
            <p:ph type="ftr" sz="quarter" idx="11"/>
          </p:nvPr>
        </p:nvSpPr>
        <p:spPr/>
        <p:txBody>
          <a:bodyPr/>
          <a:lstStyle>
            <a:lvl1pPr>
              <a:defRPr b="0">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b="0">
                <a:solidFill>
                  <a:schemeClr val="bg1"/>
                </a:solidFill>
              </a:defRPr>
            </a:lvl1pPr>
          </a:lstStyle>
          <a:p>
            <a:pPr>
              <a:defRPr/>
            </a:pPr>
            <a:fld id="{7C2C1248-AAA3-404B-BBA3-0903E5E1E4B1}" type="slidenum">
              <a:rPr lang="en-US" smtClean="0"/>
              <a:pPr>
                <a:defRPr/>
              </a:pPr>
              <a:t>‹#›</a:t>
            </a:fld>
            <a:endParaRPr lang="en-US" dirty="0"/>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57800" y="4030616"/>
            <a:ext cx="2638288" cy="2178450"/>
          </a:xfrm>
          <a:prstGeom prst="rect">
            <a:avLst/>
          </a:prstGeom>
        </p:spPr>
      </p:pic>
      <p:sp>
        <p:nvSpPr>
          <p:cNvPr id="12" name="TextBox 11"/>
          <p:cNvSpPr txBox="1"/>
          <p:nvPr userDrawn="1"/>
        </p:nvSpPr>
        <p:spPr>
          <a:xfrm>
            <a:off x="2819400" y="152400"/>
            <a:ext cx="5984763" cy="1015663"/>
          </a:xfrm>
          <a:prstGeom prst="rect">
            <a:avLst/>
          </a:prstGeom>
          <a:noFill/>
        </p:spPr>
        <p:txBody>
          <a:bodyPr wrap="square" rtlCol="0">
            <a:spAutoFit/>
          </a:bodyPr>
          <a:lstStyle/>
          <a:p>
            <a:pPr algn="r"/>
            <a:r>
              <a:rPr lang="en-US" sz="6000" b="1" dirty="0">
                <a:solidFill>
                  <a:srgbClr val="BCE0FA"/>
                </a:solidFill>
              </a:rPr>
              <a:t>Organic Chemistry</a:t>
            </a:r>
          </a:p>
        </p:txBody>
      </p:sp>
      <p:sp>
        <p:nvSpPr>
          <p:cNvPr id="13" name="TextBox 12"/>
          <p:cNvSpPr txBox="1"/>
          <p:nvPr userDrawn="1"/>
        </p:nvSpPr>
        <p:spPr>
          <a:xfrm>
            <a:off x="4998128" y="914400"/>
            <a:ext cx="3102003" cy="369332"/>
          </a:xfrm>
          <a:prstGeom prst="rect">
            <a:avLst/>
          </a:prstGeom>
          <a:noFill/>
        </p:spPr>
        <p:txBody>
          <a:bodyPr wrap="none" rtlCol="0">
            <a:spAutoFit/>
          </a:bodyPr>
          <a:lstStyle/>
          <a:p>
            <a:pPr algn="r"/>
            <a:r>
              <a:rPr lang="en-US" dirty="0">
                <a:solidFill>
                  <a:schemeClr val="bg1"/>
                </a:solidFill>
              </a:rPr>
              <a:t>PRINCIPLES</a:t>
            </a:r>
            <a:r>
              <a:rPr lang="en-US" baseline="0" dirty="0">
                <a:solidFill>
                  <a:schemeClr val="bg1"/>
                </a:solidFill>
              </a:rPr>
              <a:t> AND MECHANISMS</a:t>
            </a:r>
            <a:endParaRPr lang="en-US" dirty="0">
              <a:solidFill>
                <a:schemeClr val="bg1"/>
              </a:solidFill>
            </a:endParaRPr>
          </a:p>
        </p:txBody>
      </p:sp>
    </p:spTree>
    <p:extLst>
      <p:ext uri="{BB962C8B-B14F-4D97-AF65-F5344CB8AC3E}">
        <p14:creationId xmlns:p14="http://schemas.microsoft.com/office/powerpoint/2010/main" val="1638905611"/>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F7F9D03-F44F-4FF8-A376-46AC563F0081}" type="datetimeFigureOut">
              <a:rPr lang="en-US" smtClean="0"/>
              <a:pPr>
                <a:defRPr/>
              </a:pPr>
              <a:t>2/15/2021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85E256-6576-4C33-9F07-695CCF93195D}" type="slidenum">
              <a:rPr lang="en-US"/>
              <a:pPr>
                <a:defRPr/>
              </a:pPr>
              <a:t>‹#›</a:t>
            </a:fld>
            <a:endParaRPr lang="en-US"/>
          </a:p>
        </p:txBody>
      </p:sp>
    </p:spTree>
    <p:extLst>
      <p:ext uri="{BB962C8B-B14F-4D97-AF65-F5344CB8AC3E}">
        <p14:creationId xmlns:p14="http://schemas.microsoft.com/office/powerpoint/2010/main" val="85127701"/>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AB749DF-2902-4FD2-AF8D-557B1AB51A6E}" type="datetimeFigureOut">
              <a:rPr lang="en-US" smtClean="0"/>
              <a:pPr>
                <a:defRPr/>
              </a:pPr>
              <a:t>2/15/2021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0F8E9388-6207-4D4E-A0EF-BB2F5686B360}" type="slidenum">
              <a:rPr lang="en-US" smtClean="0"/>
              <a:pPr>
                <a:defRPr/>
              </a:pPr>
              <a:t>‹#›</a:t>
            </a:fld>
            <a:endParaRPr lang="en-US" dirty="0"/>
          </a:p>
        </p:txBody>
      </p:sp>
    </p:spTree>
    <p:extLst>
      <p:ext uri="{BB962C8B-B14F-4D97-AF65-F5344CB8AC3E}">
        <p14:creationId xmlns:p14="http://schemas.microsoft.com/office/powerpoint/2010/main" val="1915838017"/>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15/02/2021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083593692"/>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15/02/2021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077287951"/>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1257F3-8258-42F0-909E-7DA7AEE9936A}" type="datetimeFigureOut">
              <a:rPr lang="en-GB" smtClean="0"/>
              <a:t>15/02/2021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26074125"/>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1257F3-8258-42F0-909E-7DA7AEE9936A}" type="datetimeFigureOut">
              <a:rPr lang="en-GB" smtClean="0"/>
              <a:t>15/02/2021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8172539"/>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1257F3-8258-42F0-909E-7DA7AEE9936A}" type="datetimeFigureOut">
              <a:rPr lang="en-GB" smtClean="0"/>
              <a:t>15/02/2021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1767257"/>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1257F3-8258-42F0-909E-7DA7AEE9936A}" type="datetimeFigureOut">
              <a:rPr lang="en-GB" smtClean="0"/>
              <a:t>15/02/2021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705164953"/>
      </p:ext>
    </p:extLst>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257F3-8258-42F0-909E-7DA7AEE9936A}" type="datetimeFigureOut">
              <a:rPr lang="en-GB" smtClean="0"/>
              <a:t>15/02/2021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849697646"/>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15/02/2021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1063961"/>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BBC1CC-1C24-4312-8822-4843599B452D}" type="datetimeFigureOut">
              <a:rPr lang="en-US" smtClean="0"/>
              <a:pPr>
                <a:defRPr/>
              </a:pPr>
              <a:t>2/15/2021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DBA26F-63CA-407A-9E92-AA1783355923}" type="slidenum">
              <a:rPr lang="en-US"/>
              <a:pPr>
                <a:defRPr/>
              </a:pPr>
              <a:t>‹#›</a:t>
            </a:fld>
            <a:endParaRPr lang="en-US"/>
          </a:p>
        </p:txBody>
      </p:sp>
    </p:spTree>
    <p:extLst>
      <p:ext uri="{BB962C8B-B14F-4D97-AF65-F5344CB8AC3E}">
        <p14:creationId xmlns:p14="http://schemas.microsoft.com/office/powerpoint/2010/main" val="3749447415"/>
      </p:ext>
    </p:extLst>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15/02/2021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577519541"/>
      </p:ext>
    </p:extLst>
  </p:cSld>
  <p:clrMapOvr>
    <a:masterClrMapping/>
  </p:clrMapOvr>
  <p:transition spd="slow">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15/02/2021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3374861493"/>
      </p:ext>
    </p:extLst>
  </p:cSld>
  <p:clrMapOvr>
    <a:masterClrMapping/>
  </p:clrMapOvr>
  <p:transition spd="slow">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15/02/2021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80723240"/>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6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989C9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pPr>
              <a:defRPr/>
            </a:pPr>
            <a:fld id="{4527E3E3-04BD-4453-BF73-DBE2C45CA448}" type="datetimeFigureOut">
              <a:rPr lang="en-US" smtClean="0"/>
              <a:pPr>
                <a:defRPr/>
              </a:pPr>
              <a:t>2/15/2021</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143BAFD-CB1C-4E44-ABA6-3A48BF407C18}" type="slidenum">
              <a:rPr lang="en-US" smtClean="0"/>
              <a:pPr>
                <a:defRPr/>
              </a:pPr>
              <a:t>‹#›</a:t>
            </a:fld>
            <a:endParaRPr lang="en-US" dirty="0"/>
          </a:p>
        </p:txBody>
      </p:sp>
    </p:spTree>
    <p:extLst>
      <p:ext uri="{BB962C8B-B14F-4D97-AF65-F5344CB8AC3E}">
        <p14:creationId xmlns:p14="http://schemas.microsoft.com/office/powerpoint/2010/main" val="1930481072"/>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08AE2BDD-CFAA-4F7F-AB6A-F71187B3C18F}" type="datetimeFigureOut">
              <a:rPr lang="en-US" smtClean="0"/>
              <a:pPr>
                <a:defRPr/>
              </a:pPr>
              <a:t>2/15/2021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47AFD2-0B14-4E3F-9BC8-E838D7DD2BC2}" type="slidenum">
              <a:rPr lang="en-US"/>
              <a:pPr>
                <a:defRPr/>
              </a:pPr>
              <a:t>‹#›</a:t>
            </a:fld>
            <a:endParaRPr lang="en-US"/>
          </a:p>
        </p:txBody>
      </p:sp>
    </p:spTree>
    <p:extLst>
      <p:ext uri="{BB962C8B-B14F-4D97-AF65-F5344CB8AC3E}">
        <p14:creationId xmlns:p14="http://schemas.microsoft.com/office/powerpoint/2010/main" val="207989553"/>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4E5C74F-76B1-4461-88C6-9A1FD474697B}" type="datetimeFigureOut">
              <a:rPr lang="en-US" smtClean="0"/>
              <a:pPr>
                <a:defRPr/>
              </a:pPr>
              <a:t>2/15/2021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59B044A-39F1-41A0-8BB0-E39250A420BD}" type="slidenum">
              <a:rPr lang="en-US"/>
              <a:pPr>
                <a:defRPr/>
              </a:pPr>
              <a:t>‹#›</a:t>
            </a:fld>
            <a:endParaRPr lang="en-US"/>
          </a:p>
        </p:txBody>
      </p:sp>
    </p:spTree>
    <p:extLst>
      <p:ext uri="{BB962C8B-B14F-4D97-AF65-F5344CB8AC3E}">
        <p14:creationId xmlns:p14="http://schemas.microsoft.com/office/powerpoint/2010/main" val="1775230169"/>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68E5B70C-33EF-4283-B126-DE30EF84A0F3}" type="datetimeFigureOut">
              <a:rPr lang="en-US" smtClean="0"/>
              <a:pPr>
                <a:defRPr/>
              </a:pPr>
              <a:t>2/15/2021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1D1069B-433C-4D58-8B6A-60D84FC4DDD1}" type="slidenum">
              <a:rPr lang="en-US"/>
              <a:pPr>
                <a:defRPr/>
              </a:pPr>
              <a:t>‹#›</a:t>
            </a:fld>
            <a:endParaRPr lang="en-US"/>
          </a:p>
        </p:txBody>
      </p:sp>
    </p:spTree>
    <p:extLst>
      <p:ext uri="{BB962C8B-B14F-4D97-AF65-F5344CB8AC3E}">
        <p14:creationId xmlns:p14="http://schemas.microsoft.com/office/powerpoint/2010/main" val="1614663885"/>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solidFill>
                  <a:schemeClr val="bg1"/>
                </a:solidFill>
              </a:defRPr>
            </a:lvl1pPr>
          </a:lstStyle>
          <a:p>
            <a:pPr>
              <a:defRPr/>
            </a:pPr>
            <a:fld id="{069DB4F3-2876-4045-ABA7-36ED5652F37A}" type="datetimeFigureOut">
              <a:rPr lang="en-US" smtClean="0"/>
              <a:pPr>
                <a:defRPr/>
              </a:pPr>
              <a:t>2/15/2021</a:t>
            </a:fld>
            <a:endParaRPr lang="en-US" dirty="0"/>
          </a:p>
        </p:txBody>
      </p:sp>
      <p:sp>
        <p:nvSpPr>
          <p:cNvPr id="3"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solidFill>
                  <a:schemeClr val="bg1"/>
                </a:solidFill>
              </a:defRPr>
            </a:lvl1pPr>
          </a:lstStyle>
          <a:p>
            <a:pPr>
              <a:defRPr/>
            </a:pPr>
            <a:fld id="{6E13DE3C-6ECD-4F95-9C5D-E527CBECDDBC}" type="slidenum">
              <a:rPr lang="en-US" smtClean="0"/>
              <a:pPr>
                <a:defRPr/>
              </a:pPr>
              <a:t>‹#›</a:t>
            </a:fld>
            <a:endParaRPr lang="en-US" dirty="0"/>
          </a:p>
        </p:txBody>
      </p:sp>
    </p:spTree>
    <p:extLst>
      <p:ext uri="{BB962C8B-B14F-4D97-AF65-F5344CB8AC3E}">
        <p14:creationId xmlns:p14="http://schemas.microsoft.com/office/powerpoint/2010/main" val="407266835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6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6C8F1EE8-15B8-4988-90EE-2CB68CFA24DF}" type="datetimeFigureOut">
              <a:rPr lang="en-US" smtClean="0"/>
              <a:pPr>
                <a:defRPr/>
              </a:pPr>
              <a:t>2/15/2021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FDD7716-2BAA-41E4-8E0D-8D05F528D6CF}" type="slidenum">
              <a:rPr lang="en-US"/>
              <a:pPr>
                <a:defRPr/>
              </a:pPr>
              <a:t>‹#›</a:t>
            </a:fld>
            <a:endParaRPr lang="en-US"/>
          </a:p>
        </p:txBody>
      </p:sp>
    </p:spTree>
    <p:extLst>
      <p:ext uri="{BB962C8B-B14F-4D97-AF65-F5344CB8AC3E}">
        <p14:creationId xmlns:p14="http://schemas.microsoft.com/office/powerpoint/2010/main" val="4206410030"/>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6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C5026CA4-54B5-447A-A8BE-DE7A75F9B666}" type="datetimeFigureOut">
              <a:rPr lang="en-US" smtClean="0"/>
              <a:pPr>
                <a:defRPr/>
              </a:pPr>
              <a:t>2/15/2021</a:t>
            </a:fld>
            <a:endParaRPr lang="en-US" dirty="0"/>
          </a:p>
        </p:txBody>
      </p:sp>
      <p:sp>
        <p:nvSpPr>
          <p:cNvPr id="6"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solidFill>
                  <a:schemeClr val="bg1"/>
                </a:solidFill>
              </a:defRPr>
            </a:lvl1pPr>
          </a:lstStyle>
          <a:p>
            <a:pPr>
              <a:defRPr/>
            </a:pPr>
            <a:fld id="{AD2AC266-D99D-49E6-AD0C-1DC418CF8BC9}" type="slidenum">
              <a:rPr lang="en-US" smtClean="0"/>
              <a:pPr>
                <a:defRPr/>
              </a:pPr>
              <a:t>‹#›</a:t>
            </a:fld>
            <a:endParaRPr lang="en-US" dirty="0"/>
          </a:p>
        </p:txBody>
      </p:sp>
    </p:spTree>
    <p:extLst>
      <p:ext uri="{BB962C8B-B14F-4D97-AF65-F5344CB8AC3E}">
        <p14:creationId xmlns:p14="http://schemas.microsoft.com/office/powerpoint/2010/main" val="1743965509"/>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989C9D"/>
                </a:solidFill>
                <a:latin typeface="+mn-lt"/>
                <a:cs typeface="+mn-cs"/>
              </a:defRPr>
            </a:lvl1pPr>
          </a:lstStyle>
          <a:p>
            <a:pPr>
              <a:defRPr/>
            </a:pPr>
            <a:fld id="{F39B3A4D-67FE-4B99-9B6A-D32DE8721D54}" type="datetimeFigureOut">
              <a:rPr lang="en-US" smtClean="0"/>
              <a:pPr>
                <a:defRPr/>
              </a:pPr>
              <a:t>2/15/2021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989C9D"/>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rgbClr val="989C9D"/>
                </a:solidFill>
                <a:latin typeface="+mn-lt"/>
                <a:cs typeface="+mn-cs"/>
              </a:defRPr>
            </a:lvl1pPr>
          </a:lstStyle>
          <a:p>
            <a:pPr>
              <a:defRPr/>
            </a:pPr>
            <a:fld id="{637FCBB8-6C22-44BF-A1F4-A9A549A1D4B7}" type="slidenum">
              <a:rPr lang="en-US" smtClean="0"/>
              <a:pPr>
                <a:defRPr/>
              </a:pPr>
              <a:t>‹#›</a:t>
            </a:fld>
            <a:endParaRPr lang="en-US" dirty="0"/>
          </a:p>
        </p:txBody>
      </p:sp>
    </p:spTree>
    <p:extLst>
      <p:ext uri="{BB962C8B-B14F-4D97-AF65-F5344CB8AC3E}">
        <p14:creationId xmlns:p14="http://schemas.microsoft.com/office/powerpoint/2010/main" val="23026863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randomBar dir="vert"/>
  </p:transition>
  <p:txStyles>
    <p:titleStyle>
      <a:lvl1pPr algn="ctr" rtl="0" eaLnBrk="1" fontAlgn="base" hangingPunct="1">
        <a:spcBef>
          <a:spcPct val="0"/>
        </a:spcBef>
        <a:spcAft>
          <a:spcPct val="0"/>
        </a:spcAft>
        <a:defRPr sz="3600" b="1" kern="1200">
          <a:solidFill>
            <a:srgbClr val="BCE0FA"/>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2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257F3-8258-42F0-909E-7DA7AEE9936A}" type="datetimeFigureOut">
              <a:rPr lang="en-GB" smtClean="0"/>
              <a:t>15/02/2021</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D7FD63-E310-4C0C-BECD-BCAC27D5AA04}" type="slidenum">
              <a:rPr lang="en-GB" smtClean="0"/>
              <a:t>‹#›</a:t>
            </a:fld>
            <a:endParaRPr lang="en-GB"/>
          </a:p>
        </p:txBody>
      </p:sp>
    </p:spTree>
    <p:extLst>
      <p:ext uri="{BB962C8B-B14F-4D97-AF65-F5344CB8AC3E}">
        <p14:creationId xmlns:p14="http://schemas.microsoft.com/office/powerpoint/2010/main" val="38901775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8.gif"/><Relationship Id="rId5" Type="http://schemas.openxmlformats.org/officeDocument/2006/relationships/image" Target="../media/image17.emf"/><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19.gi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8.gif"/><Relationship Id="rId5" Type="http://schemas.openxmlformats.org/officeDocument/2006/relationships/image" Target="../media/image17.em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4.png"/><Relationship Id="rId5" Type="http://schemas.openxmlformats.org/officeDocument/2006/relationships/image" Target="../media/image23.gif"/><Relationship Id="rId10"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25.wmf"/></Relationships>
</file>

<file path=ppt/slides/_rels/slide7.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slideLayout" Target="../slideLayouts/slideLayout13.xml"/><Relationship Id="rId7" Type="http://schemas.openxmlformats.org/officeDocument/2006/relationships/image" Target="../media/image2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5" Type="http://schemas.openxmlformats.org/officeDocument/2006/relationships/image" Target="../media/image27.gi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13.xml"/><Relationship Id="rId7" Type="http://schemas.openxmlformats.org/officeDocument/2006/relationships/image" Target="../media/image3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00BB87-B690-4EC0-8677-68380516FA10}"/>
              </a:ext>
            </a:extLst>
          </p:cNvPr>
          <p:cNvSpPr txBox="1"/>
          <p:nvPr/>
        </p:nvSpPr>
        <p:spPr>
          <a:xfrm>
            <a:off x="3262793" y="1317328"/>
            <a:ext cx="5819147" cy="1446550"/>
          </a:xfrm>
          <a:prstGeom prst="rect">
            <a:avLst/>
          </a:prstGeom>
          <a:noFill/>
        </p:spPr>
        <p:txBody>
          <a:bodyPr wrap="square" rtlCol="0">
            <a:spAutoFit/>
          </a:bodyPr>
          <a:lstStyle/>
          <a:p>
            <a:pPr lvl="0" algn="ctr"/>
            <a:r>
              <a:rPr lang="en-US" sz="4400" dirty="0">
                <a:latin typeface="Times New Roman" panose="02020603050405020304" pitchFamily="18" charset="0"/>
                <a:cs typeface="Times New Roman" panose="02020603050405020304" pitchFamily="18" charset="0"/>
              </a:rPr>
              <a:t>CHM 103: Organic Chemistry I</a:t>
            </a:r>
            <a:endParaRPr kumimoji="0" lang="en-ZA" sz="4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E47644AD-0A6A-4A7F-BA11-DA3D6CC4693E}"/>
              </a:ext>
            </a:extLst>
          </p:cNvPr>
          <p:cNvGrpSpPr/>
          <p:nvPr/>
        </p:nvGrpSpPr>
        <p:grpSpPr>
          <a:xfrm>
            <a:off x="-111661" y="181390"/>
            <a:ext cx="9046938" cy="5720781"/>
            <a:chOff x="35002" y="181390"/>
            <a:chExt cx="9046938" cy="5720781"/>
          </a:xfrm>
        </p:grpSpPr>
        <p:pic>
          <p:nvPicPr>
            <p:cNvPr id="4" name="Picture 3">
              <a:extLst>
                <a:ext uri="{FF2B5EF4-FFF2-40B4-BE49-F238E27FC236}">
                  <a16:creationId xmlns:a16="http://schemas.microsoft.com/office/drawing/2014/main" id="{838D95C9-CF5A-4F97-8008-85AAD3C494A9}"/>
                </a:ext>
              </a:extLst>
            </p:cNvPr>
            <p:cNvPicPr>
              <a:picLocks noChangeAspect="1"/>
            </p:cNvPicPr>
            <p:nvPr/>
          </p:nvPicPr>
          <p:blipFill>
            <a:blip r:embed="rId2"/>
            <a:stretch>
              <a:fillRect/>
            </a:stretch>
          </p:blipFill>
          <p:spPr>
            <a:xfrm>
              <a:off x="35002" y="1440977"/>
              <a:ext cx="3437068" cy="3253018"/>
            </a:xfrm>
            <a:prstGeom prst="rect">
              <a:avLst/>
            </a:prstGeom>
          </p:spPr>
        </p:pic>
        <p:pic>
          <p:nvPicPr>
            <p:cNvPr id="5" name="Picture 4">
              <a:extLst>
                <a:ext uri="{FF2B5EF4-FFF2-40B4-BE49-F238E27FC236}">
                  <a16:creationId xmlns:a16="http://schemas.microsoft.com/office/drawing/2014/main" id="{4AD8BBD2-CCDE-4E70-8798-DB0FD6F2046A}"/>
                </a:ext>
              </a:extLst>
            </p:cNvPr>
            <p:cNvPicPr>
              <a:picLocks noChangeAspect="1"/>
            </p:cNvPicPr>
            <p:nvPr/>
          </p:nvPicPr>
          <p:blipFill>
            <a:blip r:embed="rId3"/>
            <a:stretch>
              <a:fillRect/>
            </a:stretch>
          </p:blipFill>
          <p:spPr>
            <a:xfrm>
              <a:off x="804652" y="5039215"/>
              <a:ext cx="2017643" cy="435769"/>
            </a:xfrm>
            <a:prstGeom prst="rect">
              <a:avLst/>
            </a:prstGeom>
          </p:spPr>
        </p:pic>
        <p:sp>
          <p:nvSpPr>
            <p:cNvPr id="6" name="TextBox 5">
              <a:extLst>
                <a:ext uri="{FF2B5EF4-FFF2-40B4-BE49-F238E27FC236}">
                  <a16:creationId xmlns:a16="http://schemas.microsoft.com/office/drawing/2014/main" id="{F6860FE6-B390-4C3B-ABB6-A7B87788AC07}"/>
                </a:ext>
              </a:extLst>
            </p:cNvPr>
            <p:cNvSpPr txBox="1"/>
            <p:nvPr/>
          </p:nvSpPr>
          <p:spPr>
            <a:xfrm>
              <a:off x="362538" y="4488917"/>
              <a:ext cx="282641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2400" b="1"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sp>
          <p:nvSpPr>
            <p:cNvPr id="7" name="TextBox 6">
              <a:extLst>
                <a:ext uri="{FF2B5EF4-FFF2-40B4-BE49-F238E27FC236}">
                  <a16:creationId xmlns:a16="http://schemas.microsoft.com/office/drawing/2014/main" id="{A6A78D4C-8968-47B4-9CF7-9CFC85683D7A}"/>
                </a:ext>
              </a:extLst>
            </p:cNvPr>
            <p:cNvSpPr txBox="1"/>
            <p:nvPr/>
          </p:nvSpPr>
          <p:spPr>
            <a:xfrm>
              <a:off x="550949" y="5563617"/>
              <a:ext cx="252505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srgbClr val="FF0000"/>
                  </a:solidFill>
                  <a:effectLst/>
                  <a:uLnTx/>
                  <a:uFillTx/>
                  <a:latin typeface="Blackadder ITC" panose="04020505051007020D02" pitchFamily="82" charset="0"/>
                  <a:ea typeface="+mn-ea"/>
                  <a:cs typeface="Times New Roman" panose="02020603050405020304" pitchFamily="18" charset="0"/>
                </a:rPr>
                <a:t>The University with the difference</a:t>
              </a:r>
            </a:p>
          </p:txBody>
        </p:sp>
        <p:pic>
          <p:nvPicPr>
            <p:cNvPr id="12" name="Picture 11">
              <a:extLst>
                <a:ext uri="{FF2B5EF4-FFF2-40B4-BE49-F238E27FC236}">
                  <a16:creationId xmlns:a16="http://schemas.microsoft.com/office/drawing/2014/main" id="{29E29A0B-C42E-4F6F-9999-095DA3BF8C07}"/>
                </a:ext>
              </a:extLst>
            </p:cNvPr>
            <p:cNvPicPr>
              <a:picLocks noChangeAspect="1"/>
            </p:cNvPicPr>
            <p:nvPr/>
          </p:nvPicPr>
          <p:blipFill>
            <a:blip r:embed="rId4"/>
            <a:stretch>
              <a:fillRect/>
            </a:stretch>
          </p:blipFill>
          <p:spPr>
            <a:xfrm>
              <a:off x="35002" y="181390"/>
              <a:ext cx="9046938" cy="583727"/>
            </a:xfrm>
            <a:prstGeom prst="rect">
              <a:avLst/>
            </a:prstGeom>
          </p:spPr>
        </p:pic>
      </p:grpSp>
      <p:sp>
        <p:nvSpPr>
          <p:cNvPr id="13" name="Text Placeholder 3">
            <a:extLst>
              <a:ext uri="{FF2B5EF4-FFF2-40B4-BE49-F238E27FC236}">
                <a16:creationId xmlns:a16="http://schemas.microsoft.com/office/drawing/2014/main" id="{85434A49-2172-4F81-AB80-A363EA068A73}"/>
              </a:ext>
            </a:extLst>
          </p:cNvPr>
          <p:cNvSpPr txBox="1">
            <a:spLocks/>
          </p:cNvSpPr>
          <p:nvPr/>
        </p:nvSpPr>
        <p:spPr>
          <a:xfrm>
            <a:off x="3262793" y="2725806"/>
            <a:ext cx="5672484" cy="339669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Presented by: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algn="ctr"/>
            <a:endParaRPr lang="en-ZA" sz="2000" dirty="0">
              <a:solidFill>
                <a:schemeClr val="tx1"/>
              </a:solidFill>
            </a:endParaRPr>
          </a:p>
          <a:p>
            <a:pPr algn="ctr"/>
            <a:r>
              <a:rPr lang="en-ZA" sz="2000" dirty="0">
                <a:solidFill>
                  <a:schemeClr val="tx1"/>
                </a:solidFill>
              </a:rPr>
              <a:t>Assoc Prof Okoli BJ </a:t>
            </a:r>
            <a:r>
              <a:rPr lang="en-ZA" sz="1000" dirty="0">
                <a:solidFill>
                  <a:schemeClr val="tx1"/>
                </a:solidFill>
              </a:rPr>
              <a:t>MRSC, MACS</a:t>
            </a:r>
            <a:endParaRPr lang="en-ZA" sz="20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Department  of Chemical Science,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Faculty of Science &amp; Technology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nvGrpSpPr>
          <p:cNvPr id="10" name="Group 9">
            <a:extLst>
              <a:ext uri="{FF2B5EF4-FFF2-40B4-BE49-F238E27FC236}">
                <a16:creationId xmlns:a16="http://schemas.microsoft.com/office/drawing/2014/main" id="{41FC5A40-654A-4858-ACE4-D9DF6BCF23ED}"/>
              </a:ext>
            </a:extLst>
          </p:cNvPr>
          <p:cNvGrpSpPr/>
          <p:nvPr/>
        </p:nvGrpSpPr>
        <p:grpSpPr>
          <a:xfrm>
            <a:off x="106251" y="6119451"/>
            <a:ext cx="8931498" cy="624531"/>
            <a:chOff x="106251" y="6119451"/>
            <a:chExt cx="8931498" cy="624531"/>
          </a:xfrm>
        </p:grpSpPr>
        <p:pic>
          <p:nvPicPr>
            <p:cNvPr id="11" name="Picture 10">
              <a:extLst>
                <a:ext uri="{FF2B5EF4-FFF2-40B4-BE49-F238E27FC236}">
                  <a16:creationId xmlns:a16="http://schemas.microsoft.com/office/drawing/2014/main" id="{C1ABFDDF-01A5-45CA-8348-6971BEE7A586}"/>
                </a:ext>
              </a:extLst>
            </p:cNvPr>
            <p:cNvPicPr>
              <a:picLocks noChangeAspect="1"/>
            </p:cNvPicPr>
            <p:nvPr/>
          </p:nvPicPr>
          <p:blipFill>
            <a:blip r:embed="rId5"/>
            <a:stretch>
              <a:fillRect/>
            </a:stretch>
          </p:blipFill>
          <p:spPr>
            <a:xfrm>
              <a:off x="106251" y="6159207"/>
              <a:ext cx="5406174" cy="584775"/>
            </a:xfrm>
            <a:prstGeom prst="rect">
              <a:avLst/>
            </a:prstGeom>
          </p:spPr>
        </p:pic>
        <p:sp>
          <p:nvSpPr>
            <p:cNvPr id="14" name="TextBox 13">
              <a:extLst>
                <a:ext uri="{FF2B5EF4-FFF2-40B4-BE49-F238E27FC236}">
                  <a16:creationId xmlns:a16="http://schemas.microsoft.com/office/drawing/2014/main" id="{173ECAAA-7EDB-42B8-9509-AB6CA4017507}"/>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Tree>
    <p:extLst>
      <p:ext uri="{BB962C8B-B14F-4D97-AF65-F5344CB8AC3E}">
        <p14:creationId xmlns:p14="http://schemas.microsoft.com/office/powerpoint/2010/main" val="388551546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561B92C7-C974-4531-A811-34E08E9B81B8}"/>
              </a:ext>
            </a:extLst>
          </p:cNvPr>
          <p:cNvSpPr/>
          <p:nvPr/>
        </p:nvSpPr>
        <p:spPr>
          <a:xfrm>
            <a:off x="-1" y="0"/>
            <a:ext cx="9144001" cy="4536627"/>
          </a:xfrm>
          <a:prstGeom prst="rect">
            <a:avLst/>
          </a:prstGeom>
        </p:spPr>
        <p:txBody>
          <a:bodyPr wrap="square">
            <a:spAutoFit/>
          </a:bodyPr>
          <a:lstStyle/>
          <a:p>
            <a:pPr algn="ctr">
              <a:lnSpc>
                <a:spcPct val="115000"/>
              </a:lnSpc>
              <a:spcBef>
                <a:spcPts val="1000"/>
              </a:spcBef>
              <a:spcAft>
                <a:spcPts val="0"/>
              </a:spcAft>
            </a:pPr>
            <a:r>
              <a:rPr lang="en-GB" sz="3200" b="1"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rPr>
              <a:t>CHEMISTRY OF ALKYNES</a:t>
            </a:r>
            <a:endParaRPr lang="en-ZA" sz="32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GB" dirty="0">
                <a:latin typeface="Times New Roman" panose="02020603050405020304" pitchFamily="18" charset="0"/>
                <a:ea typeface="Times New Roman" panose="02020603050405020304" pitchFamily="18" charset="0"/>
              </a:rPr>
              <a:t>there is at least </a:t>
            </a:r>
            <a:r>
              <a:rPr lang="en-GB" b="1" dirty="0">
                <a:latin typeface="Times New Roman" panose="02020603050405020304" pitchFamily="18" charset="0"/>
                <a:ea typeface="Times New Roman" panose="02020603050405020304" pitchFamily="18" charset="0"/>
              </a:rPr>
              <a:t>one triple-bond</a:t>
            </a:r>
            <a:r>
              <a:rPr lang="en-GB" dirty="0">
                <a:latin typeface="Times New Roman" panose="02020603050405020304" pitchFamily="18" charset="0"/>
                <a:ea typeface="Times New Roman" panose="02020603050405020304" pitchFamily="18" charset="0"/>
              </a:rPr>
              <a:t> between the atoms in the molecules. </a:t>
            </a:r>
            <a:endParaRPr lang="en-ZA" dirty="0">
              <a:latin typeface="Times New Roman" panose="02020603050405020304" pitchFamily="18" charset="0"/>
              <a:ea typeface="Times New Roman" panose="02020603050405020304" pitchFamily="18" charset="0"/>
            </a:endParaRPr>
          </a:p>
          <a:p>
            <a:pPr marL="285750" indent="-285750" algn="just">
              <a:buFont typeface="Wingdings" panose="05000000000000000000" pitchFamily="2" charset="2"/>
              <a:buChar char="Ø"/>
            </a:pPr>
            <a:r>
              <a:rPr lang="en-GB" dirty="0">
                <a:latin typeface="Times New Roman" panose="02020603050405020304" pitchFamily="18" charset="0"/>
                <a:ea typeface="Times New Roman" panose="02020603050405020304" pitchFamily="18" charset="0"/>
              </a:rPr>
              <a:t>are unsaturated because of the existence of a multiple bond in the molecule. </a:t>
            </a:r>
          </a:p>
          <a:p>
            <a:pPr marL="285750" indent="-285750" algn="just">
              <a:buFont typeface="Wingdings" panose="05000000000000000000" pitchFamily="2" charset="2"/>
              <a:buChar char="Ø"/>
            </a:pPr>
            <a:r>
              <a:rPr lang="en-GB" dirty="0">
                <a:latin typeface="Times New Roman" panose="02020603050405020304" pitchFamily="18" charset="0"/>
                <a:ea typeface="Times New Roman" panose="02020603050405020304" pitchFamily="18" charset="0"/>
              </a:rPr>
              <a:t>general molecular formula of the alkene series of hydrocarbons is </a:t>
            </a:r>
            <a:r>
              <a:rPr lang="en-GB" b="1" dirty="0">
                <a:latin typeface="Times New Roman" panose="02020603050405020304" pitchFamily="18" charset="0"/>
                <a:ea typeface="Times New Roman" panose="02020603050405020304" pitchFamily="18" charset="0"/>
              </a:rPr>
              <a:t>CnH2n-2</a:t>
            </a:r>
            <a:r>
              <a:rPr lang="en-GB" dirty="0">
                <a:latin typeface="Times New Roman" panose="02020603050405020304" pitchFamily="18" charset="0"/>
                <a:ea typeface="Times New Roman" panose="02020603050405020304" pitchFamily="18" charset="0"/>
              </a:rPr>
              <a:t>. </a:t>
            </a:r>
          </a:p>
          <a:p>
            <a:pPr marL="285750" indent="-285750" algn="just">
              <a:buFont typeface="Wingdings" panose="05000000000000000000" pitchFamily="2" charset="2"/>
              <a:buChar char="Ø"/>
            </a:pPr>
            <a:r>
              <a:rPr lang="en-GB" dirty="0">
                <a:latin typeface="Times New Roman" panose="02020603050405020304" pitchFamily="18" charset="0"/>
                <a:ea typeface="Times New Roman" panose="02020603050405020304" pitchFamily="18" charset="0"/>
              </a:rPr>
              <a:t>The first member is </a:t>
            </a:r>
            <a:r>
              <a:rPr lang="en-GB" b="1" dirty="0">
                <a:latin typeface="Times New Roman" panose="02020603050405020304" pitchFamily="18" charset="0"/>
                <a:ea typeface="Times New Roman" panose="02020603050405020304" pitchFamily="18" charset="0"/>
              </a:rPr>
              <a:t>ethyne</a:t>
            </a:r>
            <a:r>
              <a:rPr lang="en-GB" dirty="0">
                <a:latin typeface="Times New Roman" panose="02020603050405020304" pitchFamily="18" charset="0"/>
                <a:ea typeface="Times New Roman" panose="02020603050405020304" pitchFamily="18" charset="0"/>
              </a:rPr>
              <a:t> (previously called acetylene). </a:t>
            </a:r>
          </a:p>
          <a:p>
            <a:pPr marL="285750" indent="-285750" algn="just">
              <a:buFont typeface="Wingdings" panose="05000000000000000000" pitchFamily="2" charset="2"/>
              <a:buChar char="Ø"/>
            </a:pPr>
            <a:r>
              <a:rPr lang="en-GB" dirty="0">
                <a:latin typeface="Times New Roman" panose="02020603050405020304" pitchFamily="18" charset="0"/>
                <a:ea typeface="Times New Roman" panose="02020603050405020304" pitchFamily="18" charset="0"/>
              </a:rPr>
              <a:t>all alkynes end in "-</a:t>
            </a:r>
            <a:r>
              <a:rPr lang="en-GB" b="1" dirty="0" err="1">
                <a:latin typeface="Times New Roman" panose="02020603050405020304" pitchFamily="18" charset="0"/>
                <a:ea typeface="Times New Roman" panose="02020603050405020304" pitchFamily="18" charset="0"/>
              </a:rPr>
              <a:t>yne</a:t>
            </a:r>
            <a:r>
              <a:rPr lang="en-GB" dirty="0">
                <a:latin typeface="Times New Roman" panose="02020603050405020304" pitchFamily="18" charset="0"/>
                <a:ea typeface="Times New Roman" panose="02020603050405020304" pitchFamily="18" charset="0"/>
              </a:rPr>
              <a:t>". </a:t>
            </a:r>
          </a:p>
          <a:p>
            <a:pPr marL="285750" indent="-285750" algn="just">
              <a:buFont typeface="Wingdings" panose="05000000000000000000" pitchFamily="2" charset="2"/>
              <a:buChar char="Ø"/>
            </a:pPr>
            <a:endParaRPr lang="en-GB" dirty="0">
              <a:latin typeface="Times New Roman" panose="02020603050405020304" pitchFamily="18" charset="0"/>
              <a:ea typeface="Times New Roman" panose="02020603050405020304" pitchFamily="18" charset="0"/>
            </a:endParaRPr>
          </a:p>
          <a:p>
            <a:pPr algn="just"/>
            <a:r>
              <a:rPr lang="en-GB" b="1" dirty="0">
                <a:latin typeface="Times New Roman" panose="02020603050405020304" pitchFamily="18" charset="0"/>
                <a:ea typeface="Times New Roman" panose="02020603050405020304" pitchFamily="18" charset="0"/>
              </a:rPr>
              <a:t>Types of  alkyne </a:t>
            </a:r>
          </a:p>
          <a:p>
            <a:pPr marL="285750" indent="-285750" algn="just">
              <a:buFont typeface="Wingdings" panose="05000000000000000000" pitchFamily="2" charset="2"/>
              <a:buChar char="q"/>
            </a:pPr>
            <a:r>
              <a:rPr lang="en-GB" dirty="0">
                <a:latin typeface="Times New Roman" panose="02020603050405020304" pitchFamily="18" charset="0"/>
                <a:ea typeface="Times New Roman" panose="02020603050405020304" pitchFamily="18" charset="0"/>
              </a:rPr>
              <a:t>terminal alkyne: </a:t>
            </a:r>
            <a:r>
              <a:rPr lang="en-GB" dirty="0"/>
              <a:t>A terminal alkyne is an alkyne in whose molecule there is at least one hydrogen atom bonded to a triply bonded carbon atom.</a:t>
            </a:r>
          </a:p>
          <a:p>
            <a:pPr algn="just"/>
            <a:endParaRPr lang="en-GB" dirty="0">
              <a:latin typeface="Times New Roman" panose="02020603050405020304" pitchFamily="18" charset="0"/>
              <a:ea typeface="Times New Roman" panose="02020603050405020304" pitchFamily="18" charset="0"/>
            </a:endParaRPr>
          </a:p>
          <a:p>
            <a:pPr algn="just"/>
            <a:endParaRPr lang="en-GB" dirty="0">
              <a:latin typeface="Times New Roman" panose="02020603050405020304" pitchFamily="18" charset="0"/>
              <a:ea typeface="Times New Roman" panose="02020603050405020304" pitchFamily="18" charset="0"/>
            </a:endParaRPr>
          </a:p>
          <a:p>
            <a:pPr marL="285750" indent="-285750" algn="just">
              <a:buFont typeface="Wingdings" panose="05000000000000000000" pitchFamily="2" charset="2"/>
              <a:buChar char="q"/>
            </a:pPr>
            <a:r>
              <a:rPr lang="en-GB" dirty="0">
                <a:latin typeface="Times New Roman" panose="02020603050405020304" pitchFamily="18" charset="0"/>
                <a:ea typeface="Times New Roman" panose="02020603050405020304" pitchFamily="18" charset="0"/>
              </a:rPr>
              <a:t>internal alkyne: </a:t>
            </a:r>
            <a:r>
              <a:rPr lang="en-GB" dirty="0"/>
              <a:t>An internal alkyne is an alkyne in whose molecule there are no hydrogen atoms bonded to triply bonded carbon atoms.</a:t>
            </a:r>
          </a:p>
          <a:p>
            <a:pPr marL="285750" indent="-285750" algn="just">
              <a:buFont typeface="Wingdings" panose="05000000000000000000" pitchFamily="2" charset="2"/>
              <a:buChar char="q"/>
            </a:pPr>
            <a:endParaRPr lang="en-ZA" dirty="0">
              <a:latin typeface="Times New Roman" panose="02020603050405020304" pitchFamily="18" charset="0"/>
              <a:ea typeface="Times New Roman" panose="02020603050405020304" pitchFamily="18" charset="0"/>
            </a:endParaRPr>
          </a:p>
        </p:txBody>
      </p:sp>
      <p:sp>
        <p:nvSpPr>
          <p:cNvPr id="11" name="Rectangle 10">
            <a:extLst>
              <a:ext uri="{FF2B5EF4-FFF2-40B4-BE49-F238E27FC236}">
                <a16:creationId xmlns:a16="http://schemas.microsoft.com/office/drawing/2014/main" id="{9F75811E-B02F-4E04-9401-ACEB543F3499}"/>
              </a:ext>
            </a:extLst>
          </p:cNvPr>
          <p:cNvSpPr/>
          <p:nvPr/>
        </p:nvSpPr>
        <p:spPr>
          <a:xfrm>
            <a:off x="-1" y="3982629"/>
            <a:ext cx="9144000" cy="3239669"/>
          </a:xfrm>
          <a:prstGeom prst="rect">
            <a:avLst/>
          </a:prstGeom>
        </p:spPr>
        <p:txBody>
          <a:bodyPr wrap="square">
            <a:spAutoFit/>
          </a:bodyPr>
          <a:lstStyle/>
          <a:p>
            <a:pPr>
              <a:lnSpc>
                <a:spcPct val="115000"/>
              </a:lnSpc>
              <a:spcBef>
                <a:spcPts val="1000"/>
              </a:spcBef>
              <a:spcAft>
                <a:spcPts val="0"/>
              </a:spcAft>
            </a:pPr>
            <a:r>
              <a:rPr lang="en-GB" sz="2400" b="1" dirty="0">
                <a:solidFill>
                  <a:srgbClr val="4F81BD"/>
                </a:solidFill>
                <a:latin typeface="Times New Roman" panose="02020603050405020304" pitchFamily="18" charset="0"/>
                <a:ea typeface="Times New Roman" panose="02020603050405020304" pitchFamily="18" charset="0"/>
                <a:cs typeface="Times New Roman" panose="02020603050405020304" pitchFamily="18" charset="0"/>
              </a:rPr>
              <a:t>Alkynes Physical Properties</a:t>
            </a:r>
            <a:endParaRPr lang="en-ZA" sz="24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GB" dirty="0">
                <a:latin typeface="Times New Roman" panose="02020603050405020304" pitchFamily="18" charset="0"/>
                <a:ea typeface="Calibri" panose="020F0502020204030204" pitchFamily="34" charset="0"/>
                <a:cs typeface="Times New Roman" panose="02020603050405020304" pitchFamily="18" charset="0"/>
              </a:rPr>
              <a:t>insoluble in water. </a:t>
            </a:r>
            <a:endParaRPr lang="en-ZA"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GB" dirty="0">
                <a:latin typeface="Times New Roman" panose="02020603050405020304" pitchFamily="18" charset="0"/>
                <a:ea typeface="Calibri" panose="020F0502020204030204" pitchFamily="34" charset="0"/>
                <a:cs typeface="Times New Roman" panose="02020603050405020304" pitchFamily="18" charset="0"/>
              </a:rPr>
              <a:t>soluble in the usual organic solvents of low polarity (e.g. ligroin, ether, benzene, carbon tetrachloride, etc.). </a:t>
            </a:r>
            <a:endParaRPr lang="en-ZA"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GB" dirty="0">
                <a:latin typeface="Times New Roman" panose="02020603050405020304" pitchFamily="18" charset="0"/>
                <a:ea typeface="Calibri" panose="020F0502020204030204" pitchFamily="34" charset="0"/>
                <a:cs typeface="Times New Roman" panose="02020603050405020304" pitchFamily="18" charset="0"/>
              </a:rPr>
              <a:t>less dense than water. </a:t>
            </a:r>
            <a:endParaRPr lang="en-ZA"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457200" algn="l"/>
              </a:tabLst>
            </a:pPr>
            <a:r>
              <a:rPr lang="en-GB" dirty="0">
                <a:latin typeface="Times New Roman" panose="02020603050405020304" pitchFamily="18" charset="0"/>
                <a:ea typeface="Calibri" panose="020F0502020204030204" pitchFamily="34" charset="0"/>
                <a:cs typeface="Times New Roman" panose="02020603050405020304" pitchFamily="18" charset="0"/>
              </a:rPr>
              <a:t>boiling points show the usual increase with increasing carbon number. </a:t>
            </a:r>
            <a:endParaRPr lang="en-ZA"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355793E1-7181-49F6-B250-EB5F324328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pic>
        <p:nvPicPr>
          <p:cNvPr id="8" name="Picture 7">
            <a:extLst>
              <a:ext uri="{FF2B5EF4-FFF2-40B4-BE49-F238E27FC236}">
                <a16:creationId xmlns:a16="http://schemas.microsoft.com/office/drawing/2014/main" id="{6B064C22-1321-45D7-87FD-774C667E53F8}"/>
              </a:ext>
            </a:extLst>
          </p:cNvPr>
          <p:cNvPicPr>
            <a:picLocks noChangeAspect="1"/>
          </p:cNvPicPr>
          <p:nvPr/>
        </p:nvPicPr>
        <p:blipFill>
          <a:blip r:embed="rId6"/>
          <a:stretch>
            <a:fillRect/>
          </a:stretch>
        </p:blipFill>
        <p:spPr>
          <a:xfrm>
            <a:off x="2330268" y="3133657"/>
            <a:ext cx="4733925" cy="390525"/>
          </a:xfrm>
          <a:prstGeom prst="rect">
            <a:avLst/>
          </a:prstGeom>
        </p:spPr>
      </p:pic>
      <p:pic>
        <p:nvPicPr>
          <p:cNvPr id="10" name="Picture 9">
            <a:extLst>
              <a:ext uri="{FF2B5EF4-FFF2-40B4-BE49-F238E27FC236}">
                <a16:creationId xmlns:a16="http://schemas.microsoft.com/office/drawing/2014/main" id="{E8940777-1E42-4AF9-A77C-A187C33A2EDD}"/>
              </a:ext>
            </a:extLst>
          </p:cNvPr>
          <p:cNvPicPr>
            <a:picLocks noChangeAspect="1"/>
          </p:cNvPicPr>
          <p:nvPr/>
        </p:nvPicPr>
        <p:blipFill>
          <a:blip r:embed="rId7"/>
          <a:stretch>
            <a:fillRect/>
          </a:stretch>
        </p:blipFill>
        <p:spPr>
          <a:xfrm>
            <a:off x="5804452" y="4109305"/>
            <a:ext cx="1704975" cy="295275"/>
          </a:xfrm>
          <a:prstGeom prst="rect">
            <a:avLst/>
          </a:prstGeom>
        </p:spPr>
      </p:pic>
    </p:spTree>
    <p:extLst>
      <p:ext uri="{BB962C8B-B14F-4D97-AF65-F5344CB8AC3E}">
        <p14:creationId xmlns:p14="http://schemas.microsoft.com/office/powerpoint/2010/main" val="292822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91052">
        <p159:morph option="byObject"/>
      </p:transition>
    </mc:Choice>
    <mc:Fallback xmlns="">
      <p:transition spd="slow" advTm="6910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8" name="Picture 7">
            <a:extLst>
              <a:ext uri="{FF2B5EF4-FFF2-40B4-BE49-F238E27FC236}">
                <a16:creationId xmlns:a16="http://schemas.microsoft.com/office/drawing/2014/main" id="{8CFFC696-F574-4988-98B8-D85B5291F37C}"/>
              </a:ext>
            </a:extLst>
          </p:cNvPr>
          <p:cNvPicPr>
            <a:picLocks noChangeAspect="1"/>
          </p:cNvPicPr>
          <p:nvPr/>
        </p:nvPicPr>
        <p:blipFill>
          <a:blip r:embed="rId5"/>
          <a:stretch>
            <a:fillRect/>
          </a:stretch>
        </p:blipFill>
        <p:spPr>
          <a:xfrm>
            <a:off x="66260" y="177798"/>
            <a:ext cx="8931498" cy="4256160"/>
          </a:xfrm>
          <a:prstGeom prst="rect">
            <a:avLst/>
          </a:prstGeom>
        </p:spPr>
      </p:pic>
      <p:sp>
        <p:nvSpPr>
          <p:cNvPr id="14" name="Rectangle 13">
            <a:extLst>
              <a:ext uri="{FF2B5EF4-FFF2-40B4-BE49-F238E27FC236}">
                <a16:creationId xmlns:a16="http://schemas.microsoft.com/office/drawing/2014/main" id="{82CDCE02-E4FC-47AB-B146-5243D6FE58AF}"/>
              </a:ext>
            </a:extLst>
          </p:cNvPr>
          <p:cNvSpPr/>
          <p:nvPr/>
        </p:nvSpPr>
        <p:spPr>
          <a:xfrm>
            <a:off x="19877" y="4632741"/>
            <a:ext cx="9078403" cy="2031325"/>
          </a:xfrm>
          <a:prstGeom prst="rect">
            <a:avLst/>
          </a:prstGeom>
        </p:spPr>
        <p:txBody>
          <a:bodyPr wrap="square">
            <a:spAutoFit/>
          </a:bodyPr>
          <a:lstStyle/>
          <a:p>
            <a:r>
              <a:rPr lang="en-GB" b="1" dirty="0"/>
              <a:t>Alkynes: Acidity</a:t>
            </a:r>
          </a:p>
          <a:p>
            <a:r>
              <a:rPr lang="en-GB" dirty="0"/>
              <a:t>Alkynes of the general structure </a:t>
            </a:r>
          </a:p>
          <a:p>
            <a:r>
              <a:rPr lang="en-GB" dirty="0"/>
              <a:t> </a:t>
            </a:r>
          </a:p>
          <a:p>
            <a:endParaRPr lang="en-GB" dirty="0"/>
          </a:p>
          <a:p>
            <a:r>
              <a:rPr lang="en-GB" dirty="0"/>
              <a:t>referred to as terminal alkynes. These types of alkynes are weakly acidic. Exposure to a strong base, such as sodium amide, produces an acid‐base reaction.</a:t>
            </a:r>
          </a:p>
          <a:p>
            <a:r>
              <a:rPr lang="en-GB" dirty="0"/>
              <a:t> </a:t>
            </a:r>
          </a:p>
        </p:txBody>
      </p:sp>
      <p:pic>
        <p:nvPicPr>
          <p:cNvPr id="18" name="Picture 17">
            <a:extLst>
              <a:ext uri="{FF2B5EF4-FFF2-40B4-BE49-F238E27FC236}">
                <a16:creationId xmlns:a16="http://schemas.microsoft.com/office/drawing/2014/main" id="{85F78757-756F-449D-80E0-16D51C238F3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981616" y="5264625"/>
            <a:ext cx="2213279" cy="337531"/>
          </a:xfrm>
          <a:prstGeom prst="rect">
            <a:avLst/>
          </a:prstGeom>
          <a:noFill/>
          <a:ln>
            <a:noFill/>
          </a:ln>
        </p:spPr>
      </p:pic>
      <p:pic>
        <p:nvPicPr>
          <p:cNvPr id="2" name="Audio 1">
            <a:hlinkClick r:id="" action="ppaction://media"/>
            <a:extLst>
              <a:ext uri="{FF2B5EF4-FFF2-40B4-BE49-F238E27FC236}">
                <a16:creationId xmlns:a16="http://schemas.microsoft.com/office/drawing/2014/main" id="{F75510C1-412D-4D60-9864-13405F0B92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6720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4201">
        <p159:morph option="byObject"/>
      </p:transition>
    </mc:Choice>
    <mc:Fallback xmlns="">
      <p:transition spd="slow" advTm="1642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8" name="Picture 7">
            <a:extLst>
              <a:ext uri="{FF2B5EF4-FFF2-40B4-BE49-F238E27FC236}">
                <a16:creationId xmlns:a16="http://schemas.microsoft.com/office/drawing/2014/main" id="{8CFFC696-F574-4988-98B8-D85B5291F37C}"/>
              </a:ext>
            </a:extLst>
          </p:cNvPr>
          <p:cNvPicPr>
            <a:picLocks noChangeAspect="1"/>
          </p:cNvPicPr>
          <p:nvPr/>
        </p:nvPicPr>
        <p:blipFill>
          <a:blip r:embed="rId5"/>
          <a:stretch>
            <a:fillRect/>
          </a:stretch>
        </p:blipFill>
        <p:spPr>
          <a:xfrm>
            <a:off x="66260" y="8001"/>
            <a:ext cx="8931498" cy="3420999"/>
          </a:xfrm>
          <a:prstGeom prst="rect">
            <a:avLst/>
          </a:prstGeom>
        </p:spPr>
      </p:pic>
      <p:sp>
        <p:nvSpPr>
          <p:cNvPr id="14" name="Rectangle 13">
            <a:extLst>
              <a:ext uri="{FF2B5EF4-FFF2-40B4-BE49-F238E27FC236}">
                <a16:creationId xmlns:a16="http://schemas.microsoft.com/office/drawing/2014/main" id="{82CDCE02-E4FC-47AB-B146-5243D6FE58AF}"/>
              </a:ext>
            </a:extLst>
          </p:cNvPr>
          <p:cNvSpPr/>
          <p:nvPr/>
        </p:nvSpPr>
        <p:spPr>
          <a:xfrm>
            <a:off x="32798" y="3554102"/>
            <a:ext cx="9078403" cy="2031325"/>
          </a:xfrm>
          <a:prstGeom prst="rect">
            <a:avLst/>
          </a:prstGeom>
        </p:spPr>
        <p:txBody>
          <a:bodyPr wrap="square">
            <a:spAutoFit/>
          </a:bodyPr>
          <a:lstStyle/>
          <a:p>
            <a:pPr marL="285750" indent="-285750">
              <a:buFont typeface="Wingdings" panose="05000000000000000000" pitchFamily="2" charset="2"/>
              <a:buChar char="Ø"/>
            </a:pPr>
            <a:r>
              <a:rPr lang="en-GB" b="1" dirty="0"/>
              <a:t>Alkynes: Acidity</a:t>
            </a:r>
          </a:p>
          <a:p>
            <a:r>
              <a:rPr lang="en-GB" dirty="0"/>
              <a:t>Alkynes of the general structure </a:t>
            </a:r>
          </a:p>
          <a:p>
            <a:r>
              <a:rPr lang="en-GB" dirty="0"/>
              <a:t> </a:t>
            </a:r>
          </a:p>
          <a:p>
            <a:endParaRPr lang="en-GB" dirty="0"/>
          </a:p>
          <a:p>
            <a:r>
              <a:rPr lang="en-GB" dirty="0"/>
              <a:t>referred to as terminal alkynes. </a:t>
            </a:r>
          </a:p>
          <a:p>
            <a:pPr marL="285750" indent="-285750">
              <a:buFont typeface="Wingdings" panose="05000000000000000000" pitchFamily="2" charset="2"/>
              <a:buChar char="q"/>
            </a:pPr>
            <a:r>
              <a:rPr lang="en-GB" dirty="0"/>
              <a:t>are weakly acidic.  And produces an acid‐base reaction.</a:t>
            </a:r>
          </a:p>
          <a:p>
            <a:r>
              <a:rPr lang="en-GB" dirty="0"/>
              <a:t> </a:t>
            </a:r>
          </a:p>
        </p:txBody>
      </p:sp>
      <p:pic>
        <p:nvPicPr>
          <p:cNvPr id="18" name="Picture 17">
            <a:extLst>
              <a:ext uri="{FF2B5EF4-FFF2-40B4-BE49-F238E27FC236}">
                <a16:creationId xmlns:a16="http://schemas.microsoft.com/office/drawing/2014/main" id="{85F78757-756F-449D-80E0-16D51C238F3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902102" y="4347991"/>
            <a:ext cx="2213279" cy="221773"/>
          </a:xfrm>
          <a:prstGeom prst="rect">
            <a:avLst/>
          </a:prstGeom>
          <a:noFill/>
          <a:ln>
            <a:noFill/>
          </a:ln>
        </p:spPr>
      </p:pic>
      <p:pic>
        <p:nvPicPr>
          <p:cNvPr id="9" name="Picture 8">
            <a:extLst>
              <a:ext uri="{FF2B5EF4-FFF2-40B4-BE49-F238E27FC236}">
                <a16:creationId xmlns:a16="http://schemas.microsoft.com/office/drawing/2014/main" id="{CD9DF827-1C8C-4A3F-BE66-0D8B172A185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199861" y="5555603"/>
            <a:ext cx="4306957" cy="464943"/>
          </a:xfrm>
          <a:prstGeom prst="rect">
            <a:avLst/>
          </a:prstGeom>
          <a:noFill/>
          <a:ln>
            <a:noFill/>
          </a:ln>
        </p:spPr>
      </p:pic>
      <p:pic>
        <p:nvPicPr>
          <p:cNvPr id="2" name="Audio 1">
            <a:hlinkClick r:id="" action="ppaction://media"/>
            <a:extLst>
              <a:ext uri="{FF2B5EF4-FFF2-40B4-BE49-F238E27FC236}">
                <a16:creationId xmlns:a16="http://schemas.microsoft.com/office/drawing/2014/main" id="{431BF98F-4604-49C6-BF99-1C81395AD34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27988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605">
        <p159:morph option="byObject"/>
      </p:transition>
    </mc:Choice>
    <mc:Fallback xmlns="">
      <p:transition spd="slow" advTm="536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EF4796E7-408C-493F-8413-8FF0EB43B8ED}"/>
              </a:ext>
            </a:extLst>
          </p:cNvPr>
          <p:cNvSpPr/>
          <p:nvPr/>
        </p:nvSpPr>
        <p:spPr>
          <a:xfrm>
            <a:off x="-20542" y="8001"/>
            <a:ext cx="9144000" cy="5709255"/>
          </a:xfrm>
          <a:prstGeom prst="rect">
            <a:avLst/>
          </a:prstGeom>
        </p:spPr>
        <p:txBody>
          <a:bodyPr wrap="square">
            <a:spAutoFit/>
          </a:bodyPr>
          <a:lstStyle/>
          <a:p>
            <a:pPr>
              <a:lnSpc>
                <a:spcPct val="115000"/>
              </a:lnSpc>
              <a:spcBef>
                <a:spcPts val="1000"/>
              </a:spcBef>
              <a:spcAft>
                <a:spcPts val="0"/>
              </a:spcAft>
            </a:pPr>
            <a:r>
              <a:rPr lang="en-GB" sz="20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rPr>
              <a:t>Alkynes: Preparations</a:t>
            </a:r>
            <a:endParaRPr lang="en-ZA" sz="2000"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b="1" dirty="0">
                <a:latin typeface="Times New Roman" panose="02020603050405020304" pitchFamily="18" charset="0"/>
                <a:ea typeface="Times New Roman" panose="02020603050405020304" pitchFamily="18" charset="0"/>
              </a:rPr>
              <a:t>Dehydrohalogenation.</a:t>
            </a:r>
            <a:r>
              <a:rPr lang="en-GB" dirty="0">
                <a:latin typeface="Times New Roman" panose="02020603050405020304" pitchFamily="18" charset="0"/>
                <a:ea typeface="Times New Roman" panose="02020603050405020304" pitchFamily="18" charset="0"/>
              </a:rPr>
              <a:t> The loss of a </a:t>
            </a:r>
            <a:r>
              <a:rPr lang="en-GB" b="1" u="sng" dirty="0">
                <a:latin typeface="Times New Roman" panose="02020603050405020304" pitchFamily="18" charset="0"/>
                <a:ea typeface="Times New Roman" panose="02020603050405020304" pitchFamily="18" charset="0"/>
              </a:rPr>
              <a:t>hydrogen atom </a:t>
            </a:r>
            <a:r>
              <a:rPr lang="en-GB" dirty="0">
                <a:latin typeface="Times New Roman" panose="02020603050405020304" pitchFamily="18" charset="0"/>
                <a:ea typeface="Times New Roman" panose="02020603050405020304" pitchFamily="18" charset="0"/>
              </a:rPr>
              <a:t>and a </a:t>
            </a:r>
            <a:r>
              <a:rPr lang="en-GB" b="1" u="sng" dirty="0">
                <a:latin typeface="Times New Roman" panose="02020603050405020304" pitchFamily="18" charset="0"/>
                <a:ea typeface="Times New Roman" panose="02020603050405020304" pitchFamily="18" charset="0"/>
              </a:rPr>
              <a:t>halogen atom </a:t>
            </a:r>
            <a:r>
              <a:rPr lang="en-GB" dirty="0">
                <a:latin typeface="Times New Roman" panose="02020603050405020304" pitchFamily="18" charset="0"/>
                <a:ea typeface="Times New Roman" panose="02020603050405020304" pitchFamily="18" charset="0"/>
              </a:rPr>
              <a:t>from adjacent alkane carbon atoms leads to the formation of an alkene. The halogen atoms may be located on the same carbon (a </a:t>
            </a:r>
            <a:r>
              <a:rPr lang="en-GB" b="1" dirty="0">
                <a:latin typeface="Times New Roman" panose="02020603050405020304" pitchFamily="18" charset="0"/>
                <a:ea typeface="Times New Roman" panose="02020603050405020304" pitchFamily="18" charset="0"/>
              </a:rPr>
              <a:t>geminal dihalide</a:t>
            </a:r>
            <a:r>
              <a:rPr lang="en-GB" dirty="0">
                <a:latin typeface="Times New Roman" panose="02020603050405020304" pitchFamily="18" charset="0"/>
                <a:ea typeface="Times New Roman" panose="02020603050405020304" pitchFamily="18" charset="0"/>
              </a:rPr>
              <a:t>) or on adjacent carbons (a </a:t>
            </a:r>
            <a:r>
              <a:rPr lang="en-GB" b="1" dirty="0">
                <a:latin typeface="Times New Roman" panose="02020603050405020304" pitchFamily="18" charset="0"/>
                <a:ea typeface="Times New Roman" panose="02020603050405020304" pitchFamily="18" charset="0"/>
              </a:rPr>
              <a:t>vicinal dihalide</a:t>
            </a:r>
            <a:r>
              <a:rPr lang="en-GB" dirty="0">
                <a:latin typeface="Times New Roman" panose="02020603050405020304" pitchFamily="18" charset="0"/>
                <a:ea typeface="Times New Roman" panose="02020603050405020304" pitchFamily="18" charset="0"/>
              </a:rPr>
              <a:t>). </a:t>
            </a:r>
            <a:r>
              <a:rPr lang="en-GB" dirty="0">
                <a:latin typeface="Calibri" panose="020F0502020204030204" pitchFamily="34" charset="0"/>
                <a:ea typeface="Calibri" panose="020F0502020204030204" pitchFamily="34" charset="0"/>
                <a:cs typeface="Times New Roman" panose="02020603050405020304" pitchFamily="18" charset="0"/>
              </a:rPr>
              <a:t>Vicinal </a:t>
            </a:r>
            <a:r>
              <a:rPr lang="en-GB" dirty="0" err="1">
                <a:latin typeface="Calibri" panose="020F0502020204030204" pitchFamily="34" charset="0"/>
                <a:ea typeface="Calibri" panose="020F0502020204030204" pitchFamily="34" charset="0"/>
                <a:cs typeface="Times New Roman" panose="02020603050405020304" pitchFamily="18" charset="0"/>
              </a:rPr>
              <a:t>tetrahaloalkanes</a:t>
            </a:r>
            <a:r>
              <a:rPr lang="en-GB" dirty="0">
                <a:latin typeface="Calibri" panose="020F0502020204030204" pitchFamily="34" charset="0"/>
                <a:ea typeface="Calibri" panose="020F0502020204030204" pitchFamily="34" charset="0"/>
                <a:cs typeface="Times New Roman" panose="02020603050405020304" pitchFamily="18" charset="0"/>
              </a:rPr>
              <a:t> can be </a:t>
            </a:r>
            <a:r>
              <a:rPr lang="en-GB" dirty="0" err="1">
                <a:latin typeface="Calibri" panose="020F0502020204030204" pitchFamily="34" charset="0"/>
                <a:ea typeface="Calibri" panose="020F0502020204030204" pitchFamily="34" charset="0"/>
                <a:cs typeface="Times New Roman" panose="02020603050405020304" pitchFamily="18" charset="0"/>
              </a:rPr>
              <a:t>dehalogenated</a:t>
            </a:r>
            <a:r>
              <a:rPr lang="en-GB" dirty="0">
                <a:latin typeface="Calibri" panose="020F0502020204030204" pitchFamily="34" charset="0"/>
                <a:ea typeface="Calibri" panose="020F0502020204030204" pitchFamily="34" charset="0"/>
                <a:cs typeface="Times New Roman" panose="02020603050405020304" pitchFamily="18" charset="0"/>
              </a:rPr>
              <a:t> with zinc metal in an organometallic reaction to form alkynes</a:t>
            </a:r>
          </a:p>
          <a:p>
            <a:pPr marL="285750" indent="-285750">
              <a:buFont typeface="Wingdings" panose="05000000000000000000" pitchFamily="2" charset="2"/>
              <a:buChar char="Ø"/>
            </a:pPr>
            <a:endParaRPr lang="en-GB"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GB"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GB"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GB"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GB"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GB" b="1" dirty="0"/>
              <a:t>Substitution.</a:t>
            </a:r>
            <a:r>
              <a:rPr lang="en-GB" dirty="0"/>
              <a:t> Larger alkynes can be generated by reacting an alkyl halide with an acetylide ion, which is generated from a shorter alkyne. </a:t>
            </a:r>
            <a:endParaRPr lang="en-ZA" dirty="0"/>
          </a:p>
          <a:p>
            <a:pPr marL="285750" indent="-285750">
              <a:buFont typeface="Wingdings" panose="05000000000000000000" pitchFamily="2" charset="2"/>
              <a:buChar char="Ø"/>
            </a:pPr>
            <a:endParaRPr lang="en-ZA" dirty="0"/>
          </a:p>
          <a:p>
            <a:pPr marL="285750" indent="-285750">
              <a:buFont typeface="Wingdings" panose="05000000000000000000" pitchFamily="2" charset="2"/>
              <a:buChar char="Ø"/>
            </a:pPr>
            <a:endParaRPr lang="en-ZA" dirty="0"/>
          </a:p>
          <a:p>
            <a:pPr marL="285750" indent="-285750">
              <a:buFont typeface="Wingdings" panose="05000000000000000000" pitchFamily="2" charset="2"/>
              <a:buChar char="Ø"/>
            </a:pPr>
            <a:endParaRPr lang="en-ZA" dirty="0"/>
          </a:p>
          <a:p>
            <a:pPr marL="285750" indent="-285750">
              <a:buFont typeface="Wingdings" panose="05000000000000000000" pitchFamily="2" charset="2"/>
              <a:buChar char="Ø"/>
            </a:pPr>
            <a:r>
              <a:rPr lang="en-GB" b="1" dirty="0"/>
              <a:t>Ethyne (acetylene) preparation</a:t>
            </a:r>
            <a:r>
              <a:rPr lang="en-GB" dirty="0"/>
              <a:t>. Ethyne, which is commonly called acetylene, is the simplest alkyne. Historically, it was prepared by reacting calcium carbide with water. </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endParaRPr lang="en-ZA" dirty="0"/>
          </a:p>
          <a:p>
            <a:pPr marL="285750" indent="-285750">
              <a:buFont typeface="Wingdings" panose="05000000000000000000" pitchFamily="2" charset="2"/>
              <a:buChar char="Ø"/>
            </a:pPr>
            <a:endParaRPr lang="en-ZA" dirty="0">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0673459D-FD14-40E6-8287-8D670EE764F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747536" y="3785485"/>
            <a:ext cx="4435142" cy="584775"/>
          </a:xfrm>
          <a:prstGeom prst="rect">
            <a:avLst/>
          </a:prstGeom>
          <a:noFill/>
          <a:ln>
            <a:noFill/>
          </a:ln>
        </p:spPr>
      </p:pic>
      <p:pic>
        <p:nvPicPr>
          <p:cNvPr id="17" name="Picture 16">
            <a:extLst>
              <a:ext uri="{FF2B5EF4-FFF2-40B4-BE49-F238E27FC236}">
                <a16:creationId xmlns:a16="http://schemas.microsoft.com/office/drawing/2014/main" id="{91430352-9866-4B77-BFF5-C46D764916A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835842" y="5374519"/>
            <a:ext cx="3670975" cy="382493"/>
          </a:xfrm>
          <a:prstGeom prst="rect">
            <a:avLst/>
          </a:prstGeom>
          <a:noFill/>
          <a:ln>
            <a:noFill/>
          </a:ln>
        </p:spPr>
      </p:pic>
      <p:pic>
        <p:nvPicPr>
          <p:cNvPr id="2" name="Audio 1">
            <a:hlinkClick r:id="" action="ppaction://media"/>
            <a:extLst>
              <a:ext uri="{FF2B5EF4-FFF2-40B4-BE49-F238E27FC236}">
                <a16:creationId xmlns:a16="http://schemas.microsoft.com/office/drawing/2014/main" id="{75CE2E06-10C7-4B6D-9C5B-2CA7AA9FA7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pic>
        <p:nvPicPr>
          <p:cNvPr id="10" name="Picture 9">
            <a:extLst>
              <a:ext uri="{FF2B5EF4-FFF2-40B4-BE49-F238E27FC236}">
                <a16:creationId xmlns:a16="http://schemas.microsoft.com/office/drawing/2014/main" id="{A0DA97C9-E825-46BF-BC3F-6A5353BF47C5}"/>
              </a:ext>
            </a:extLst>
          </p:cNvPr>
          <p:cNvPicPr>
            <a:picLocks noChangeAspect="1"/>
          </p:cNvPicPr>
          <p:nvPr/>
        </p:nvPicPr>
        <p:blipFill>
          <a:blip r:embed="rId8"/>
          <a:stretch>
            <a:fillRect/>
          </a:stretch>
        </p:blipFill>
        <p:spPr>
          <a:xfrm>
            <a:off x="2456250" y="1756740"/>
            <a:ext cx="3781425" cy="1024486"/>
          </a:xfrm>
          <a:prstGeom prst="rect">
            <a:avLst/>
          </a:prstGeom>
        </p:spPr>
      </p:pic>
    </p:spTree>
    <p:extLst>
      <p:ext uri="{BB962C8B-B14F-4D97-AF65-F5344CB8AC3E}">
        <p14:creationId xmlns:p14="http://schemas.microsoft.com/office/powerpoint/2010/main" val="3685940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1998">
        <p159:morph option="byObject"/>
      </p:transition>
    </mc:Choice>
    <mc:Fallback xmlns="">
      <p:transition spd="slow" advTm="3419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40E73C0B-4B17-40B3-B8F9-3E7EC163FA1F}"/>
              </a:ext>
            </a:extLst>
          </p:cNvPr>
          <p:cNvSpPr/>
          <p:nvPr/>
        </p:nvSpPr>
        <p:spPr>
          <a:xfrm>
            <a:off x="3138057" y="8001"/>
            <a:ext cx="2374368" cy="383759"/>
          </a:xfrm>
          <a:prstGeom prst="rect">
            <a:avLst/>
          </a:prstGeom>
        </p:spPr>
        <p:txBody>
          <a:bodyPr wrap="none">
            <a:spAutoFit/>
          </a:bodyPr>
          <a:lstStyle/>
          <a:p>
            <a:pPr>
              <a:lnSpc>
                <a:spcPct val="115000"/>
              </a:lnSpc>
              <a:spcBef>
                <a:spcPts val="1000"/>
              </a:spcBef>
              <a:spcAft>
                <a:spcPts val="0"/>
              </a:spcAft>
            </a:pPr>
            <a:r>
              <a:rPr lang="en-GB"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rPr>
              <a:t>Reactions of Alkynes</a:t>
            </a:r>
            <a:endParaRPr lang="en-ZA" b="1" dirty="0">
              <a:solidFill>
                <a:srgbClr val="4F81BD"/>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F0744E4-0129-4F47-AA26-950697FC2102}"/>
              </a:ext>
            </a:extLst>
          </p:cNvPr>
          <p:cNvSpPr/>
          <p:nvPr/>
        </p:nvSpPr>
        <p:spPr>
          <a:xfrm>
            <a:off x="-72887" y="391760"/>
            <a:ext cx="9289774" cy="4801314"/>
          </a:xfrm>
          <a:prstGeom prst="rect">
            <a:avLst/>
          </a:prstGeom>
        </p:spPr>
        <p:txBody>
          <a:bodyPr wrap="square">
            <a:spAutoFit/>
          </a:bodyPr>
          <a:lstStyle/>
          <a:p>
            <a:pPr marL="285750" indent="-285750" algn="just">
              <a:buFont typeface="Wingdings" panose="05000000000000000000" pitchFamily="2" charset="2"/>
              <a:buChar char="q"/>
            </a:pPr>
            <a:r>
              <a:rPr lang="en-GB" b="1" dirty="0"/>
              <a:t>Hydrogenation</a:t>
            </a:r>
            <a:r>
              <a:rPr lang="en-GB" dirty="0"/>
              <a:t>. Alkynes undergo catalytic hydrogenation with the same catalysts used in alkene hydrogenation: </a:t>
            </a:r>
            <a:r>
              <a:rPr lang="en-GB" b="1" dirty="0"/>
              <a:t>platinum, palladium, nickel, and rhodium</a:t>
            </a:r>
            <a:r>
              <a:rPr lang="en-GB" dirty="0"/>
              <a:t>. </a:t>
            </a:r>
          </a:p>
          <a:p>
            <a:pPr algn="just"/>
            <a:r>
              <a:rPr lang="en-GB" dirty="0"/>
              <a:t> </a:t>
            </a:r>
          </a:p>
          <a:p>
            <a:pPr algn="just"/>
            <a:endParaRPr lang="en-GB" dirty="0"/>
          </a:p>
          <a:p>
            <a:pPr algn="just"/>
            <a:r>
              <a:rPr lang="en-GB" dirty="0"/>
              <a:t>Greater yields of alkenes are possible with the use of poisoned catalysts. One such catalyst, the </a:t>
            </a:r>
          </a:p>
          <a:p>
            <a:pPr algn="just"/>
            <a:r>
              <a:rPr lang="en-GB" dirty="0"/>
              <a:t>1.	</a:t>
            </a:r>
            <a:r>
              <a:rPr lang="en-GB" b="1" dirty="0" err="1"/>
              <a:t>Lindlar</a:t>
            </a:r>
            <a:r>
              <a:rPr lang="en-GB" b="1" dirty="0"/>
              <a:t> catalyst: </a:t>
            </a:r>
            <a:r>
              <a:rPr lang="en-GB" dirty="0"/>
              <a:t>finely divided palladium coated with quinoline and absorbed on calcium carbonate. </a:t>
            </a:r>
          </a:p>
          <a:p>
            <a:pPr algn="just"/>
            <a:endParaRPr lang="en-GB" dirty="0"/>
          </a:p>
          <a:p>
            <a:pPr algn="just"/>
            <a:endParaRPr lang="en-GB" dirty="0"/>
          </a:p>
          <a:p>
            <a:pPr algn="just"/>
            <a:r>
              <a:rPr lang="en-GB" dirty="0"/>
              <a:t>2. </a:t>
            </a:r>
            <a:r>
              <a:rPr lang="en-GB" b="1" dirty="0"/>
              <a:t>Sodium in liquid ammonia at low temperatures</a:t>
            </a:r>
            <a:r>
              <a:rPr lang="en-GB" dirty="0"/>
              <a:t>. This reaction is a chemical reduction rather than a catalytic reaction, so the hydrogen atoms are not attached to a surface, and they may approach an alkene from different directions, leading to the formation of trans alkenes. </a:t>
            </a:r>
          </a:p>
          <a:p>
            <a:pPr algn="just"/>
            <a:r>
              <a:rPr lang="en-GB" dirty="0"/>
              <a:t> </a:t>
            </a:r>
          </a:p>
          <a:p>
            <a:pPr algn="just"/>
            <a:endParaRPr lang="en-GB" dirty="0"/>
          </a:p>
          <a:p>
            <a:pPr algn="just"/>
            <a:endParaRPr lang="en-GB" dirty="0"/>
          </a:p>
          <a:p>
            <a:pPr marL="285750" indent="-285750" algn="just">
              <a:buFont typeface="Wingdings" panose="05000000000000000000" pitchFamily="2" charset="2"/>
              <a:buChar char="q"/>
            </a:pPr>
            <a:r>
              <a:rPr lang="en-GB" b="1" dirty="0"/>
              <a:t>Halogenation</a:t>
            </a:r>
            <a:r>
              <a:rPr lang="en-GB" dirty="0"/>
              <a:t>. The addition of halogens to an alkyne proceeds in the same manner as halogen addition to alkenes. </a:t>
            </a:r>
          </a:p>
        </p:txBody>
      </p:sp>
      <p:pic>
        <p:nvPicPr>
          <p:cNvPr id="51" name="Picture 50">
            <a:extLst>
              <a:ext uri="{FF2B5EF4-FFF2-40B4-BE49-F238E27FC236}">
                <a16:creationId xmlns:a16="http://schemas.microsoft.com/office/drawing/2014/main" id="{A36106B2-7925-4A7E-88FC-4945F76AFC0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66685" y="3822600"/>
            <a:ext cx="3428152" cy="721126"/>
          </a:xfrm>
          <a:prstGeom prst="rect">
            <a:avLst/>
          </a:prstGeom>
          <a:noFill/>
          <a:ln>
            <a:noFill/>
          </a:ln>
        </p:spPr>
      </p:pic>
      <p:pic>
        <p:nvPicPr>
          <p:cNvPr id="100372" name="Picture 100371">
            <a:extLst>
              <a:ext uri="{FF2B5EF4-FFF2-40B4-BE49-F238E27FC236}">
                <a16:creationId xmlns:a16="http://schemas.microsoft.com/office/drawing/2014/main" id="{A5190948-7C5B-4ADE-8CF6-7EA11205BE39}"/>
              </a:ext>
            </a:extLst>
          </p:cNvPr>
          <p:cNvPicPr>
            <a:picLocks noChangeAspect="1"/>
          </p:cNvPicPr>
          <p:nvPr/>
        </p:nvPicPr>
        <p:blipFill>
          <a:blip r:embed="rId6"/>
          <a:stretch>
            <a:fillRect/>
          </a:stretch>
        </p:blipFill>
        <p:spPr>
          <a:xfrm>
            <a:off x="2255645" y="2085650"/>
            <a:ext cx="4139192" cy="807722"/>
          </a:xfrm>
          <a:prstGeom prst="rect">
            <a:avLst/>
          </a:prstGeom>
        </p:spPr>
      </p:pic>
      <p:pic>
        <p:nvPicPr>
          <p:cNvPr id="3" name="Audio 2">
            <a:hlinkClick r:id="" action="ppaction://media"/>
            <a:extLst>
              <a:ext uri="{FF2B5EF4-FFF2-40B4-BE49-F238E27FC236}">
                <a16:creationId xmlns:a16="http://schemas.microsoft.com/office/drawing/2014/main" id="{C318E642-B42C-476C-9DD2-0C3A634693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graphicFrame>
        <p:nvGraphicFramePr>
          <p:cNvPr id="12" name="Object 11">
            <a:extLst>
              <a:ext uri="{FF2B5EF4-FFF2-40B4-BE49-F238E27FC236}">
                <a16:creationId xmlns:a16="http://schemas.microsoft.com/office/drawing/2014/main" id="{021020D9-410E-4BD6-A537-BD3584975420}"/>
              </a:ext>
            </a:extLst>
          </p:cNvPr>
          <p:cNvGraphicFramePr>
            <a:graphicFrameLocks noChangeAspect="1"/>
          </p:cNvGraphicFramePr>
          <p:nvPr>
            <p:extLst>
              <p:ext uri="{D42A27DB-BD31-4B8C-83A1-F6EECF244321}">
                <p14:modId xmlns:p14="http://schemas.microsoft.com/office/powerpoint/2010/main" val="1987788549"/>
              </p:ext>
            </p:extLst>
          </p:nvPr>
        </p:nvGraphicFramePr>
        <p:xfrm>
          <a:off x="1928537" y="969011"/>
          <a:ext cx="4357687" cy="598487"/>
        </p:xfrm>
        <a:graphic>
          <a:graphicData uri="http://schemas.openxmlformats.org/presentationml/2006/ole">
            <mc:AlternateContent xmlns:mc="http://schemas.openxmlformats.org/markup-compatibility/2006">
              <mc:Choice xmlns:v="urn:schemas-microsoft-com:vml" Requires="v">
                <p:oleObj name="CS ChemDraw Drawing" r:id="rId8" imgW="4357080" imgH="598320" progId="ChemDraw.Document.6.0">
                  <p:embed/>
                </p:oleObj>
              </mc:Choice>
              <mc:Fallback>
                <p:oleObj name="CS ChemDraw Drawing" r:id="rId8" imgW="4357080" imgH="598320" progId="ChemDraw.Document.6.0">
                  <p:embed/>
                  <p:pic>
                    <p:nvPicPr>
                      <p:cNvPr id="0" name=""/>
                      <p:cNvPicPr/>
                      <p:nvPr/>
                    </p:nvPicPr>
                    <p:blipFill>
                      <a:blip r:embed="rId9"/>
                      <a:stretch>
                        <a:fillRect/>
                      </a:stretch>
                    </p:blipFill>
                    <p:spPr>
                      <a:xfrm>
                        <a:off x="1928537" y="969011"/>
                        <a:ext cx="4357687" cy="598487"/>
                      </a:xfrm>
                      <a:prstGeom prst="rect">
                        <a:avLst/>
                      </a:prstGeom>
                    </p:spPr>
                  </p:pic>
                </p:oleObj>
              </mc:Fallback>
            </mc:AlternateContent>
          </a:graphicData>
        </a:graphic>
      </p:graphicFrame>
      <p:pic>
        <p:nvPicPr>
          <p:cNvPr id="19" name="Picture 18">
            <a:extLst>
              <a:ext uri="{FF2B5EF4-FFF2-40B4-BE49-F238E27FC236}">
                <a16:creationId xmlns:a16="http://schemas.microsoft.com/office/drawing/2014/main" id="{3F9C9E05-D58B-4E3A-A981-46B303B2A936}"/>
              </a:ext>
            </a:extLst>
          </p:cNvPr>
          <p:cNvPicPr>
            <a:picLocks noChangeAspect="1"/>
          </p:cNvPicPr>
          <p:nvPr/>
        </p:nvPicPr>
        <p:blipFill>
          <a:blip r:embed="rId10"/>
          <a:stretch>
            <a:fillRect/>
          </a:stretch>
        </p:blipFill>
        <p:spPr>
          <a:xfrm>
            <a:off x="2255645" y="5099878"/>
            <a:ext cx="4821016" cy="1205102"/>
          </a:xfrm>
          <a:prstGeom prst="rect">
            <a:avLst/>
          </a:prstGeom>
        </p:spPr>
      </p:pic>
    </p:spTree>
    <p:extLst>
      <p:ext uri="{BB962C8B-B14F-4D97-AF65-F5344CB8AC3E}">
        <p14:creationId xmlns:p14="http://schemas.microsoft.com/office/powerpoint/2010/main" val="1038166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27604">
        <p159:morph option="byObject"/>
      </p:transition>
    </mc:Choice>
    <mc:Fallback xmlns="">
      <p:transition spd="slow" advTm="4276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4" name="Rectangle 23">
            <a:extLst>
              <a:ext uri="{FF2B5EF4-FFF2-40B4-BE49-F238E27FC236}">
                <a16:creationId xmlns:a16="http://schemas.microsoft.com/office/drawing/2014/main" id="{AE93A106-7959-4F4E-BAA8-7EED5265216B}"/>
              </a:ext>
            </a:extLst>
          </p:cNvPr>
          <p:cNvSpPr/>
          <p:nvPr/>
        </p:nvSpPr>
        <p:spPr>
          <a:xfrm>
            <a:off x="0" y="-4883"/>
            <a:ext cx="9422296" cy="5355312"/>
          </a:xfrm>
          <a:prstGeom prst="rect">
            <a:avLst/>
          </a:prstGeom>
        </p:spPr>
        <p:txBody>
          <a:bodyPr wrap="square">
            <a:spAutoFit/>
          </a:bodyPr>
          <a:lstStyle/>
          <a:p>
            <a:pPr marL="285750" indent="-285750">
              <a:buFont typeface="Wingdings" panose="05000000000000000000" pitchFamily="2" charset="2"/>
              <a:buChar char="q"/>
            </a:pPr>
            <a:r>
              <a:rPr lang="en-GB" b="1" dirty="0"/>
              <a:t>Hydrohalogenation</a:t>
            </a:r>
            <a:r>
              <a:rPr lang="en-GB" dirty="0"/>
              <a:t>. Hydrogen halides react with alkynes in the same manner as they do with alkenes. </a:t>
            </a:r>
          </a:p>
          <a:p>
            <a:r>
              <a:rPr lang="en-GB" dirty="0"/>
              <a:t> </a:t>
            </a:r>
          </a:p>
          <a:p>
            <a:endParaRPr lang="en-GB" dirty="0"/>
          </a:p>
          <a:p>
            <a:endParaRPr lang="en-GB" dirty="0"/>
          </a:p>
          <a:p>
            <a:endParaRPr lang="en-GB" dirty="0"/>
          </a:p>
          <a:p>
            <a:endParaRPr lang="en-GB" dirty="0"/>
          </a:p>
          <a:p>
            <a:r>
              <a:rPr lang="en-GB" dirty="0"/>
              <a:t>Both steps in the above addition follow the Markovnikov rule. Thus, the addition of hydrogen bromide to 1‐butyne gives 2‐bromo‐1‐butene as the major product of the first step.</a:t>
            </a:r>
          </a:p>
          <a:p>
            <a:r>
              <a:rPr lang="en-GB" dirty="0"/>
              <a:t> </a:t>
            </a:r>
          </a:p>
          <a:p>
            <a:endParaRPr lang="en-GB" dirty="0"/>
          </a:p>
          <a:p>
            <a:endParaRPr lang="en-GB" dirty="0"/>
          </a:p>
          <a:p>
            <a:endParaRPr lang="en-GB" dirty="0"/>
          </a:p>
          <a:p>
            <a:endParaRPr lang="en-GB" dirty="0"/>
          </a:p>
          <a:p>
            <a:pPr marL="285750" indent="-285750">
              <a:buFont typeface="Wingdings" panose="05000000000000000000" pitchFamily="2" charset="2"/>
              <a:buChar char="q"/>
            </a:pPr>
            <a:r>
              <a:rPr lang="en-GB" b="1" dirty="0"/>
              <a:t>Hydration</a:t>
            </a:r>
            <a:r>
              <a:rPr lang="en-GB" dirty="0"/>
              <a:t>. The addition of the elements of water across the triple bond of an alkyne leads to the formation of aldehydes and ketones. Water addition to terminal alkynes leads to the generation of aldehydes, while nonterminal alkynes and water generate ketones. </a:t>
            </a:r>
          </a:p>
          <a:p>
            <a:r>
              <a:rPr lang="en-GB" dirty="0"/>
              <a:t> </a:t>
            </a:r>
          </a:p>
          <a:p>
            <a:r>
              <a:rPr lang="en-GB" dirty="0"/>
              <a:t> </a:t>
            </a:r>
          </a:p>
        </p:txBody>
      </p:sp>
      <p:pic>
        <p:nvPicPr>
          <p:cNvPr id="45" name="Picture 44">
            <a:extLst>
              <a:ext uri="{FF2B5EF4-FFF2-40B4-BE49-F238E27FC236}">
                <a16:creationId xmlns:a16="http://schemas.microsoft.com/office/drawing/2014/main" id="{5CC18FCF-6BB9-4672-A682-57126EA24F1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109207" y="2590648"/>
            <a:ext cx="5028373" cy="1242163"/>
          </a:xfrm>
          <a:prstGeom prst="rect">
            <a:avLst/>
          </a:prstGeom>
          <a:noFill/>
          <a:ln>
            <a:noFill/>
          </a:ln>
        </p:spPr>
      </p:pic>
      <p:pic>
        <p:nvPicPr>
          <p:cNvPr id="2" name="Audio 1">
            <a:hlinkClick r:id="" action="ppaction://media"/>
            <a:extLst>
              <a:ext uri="{FF2B5EF4-FFF2-40B4-BE49-F238E27FC236}">
                <a16:creationId xmlns:a16="http://schemas.microsoft.com/office/drawing/2014/main" id="{12C4AFB4-8967-4F54-92DD-891BEA5672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pic>
        <p:nvPicPr>
          <p:cNvPr id="4" name="Picture 3">
            <a:extLst>
              <a:ext uri="{FF2B5EF4-FFF2-40B4-BE49-F238E27FC236}">
                <a16:creationId xmlns:a16="http://schemas.microsoft.com/office/drawing/2014/main" id="{DAA7FFD0-5FBA-4342-8C1F-2CD0D8D9F030}"/>
              </a:ext>
            </a:extLst>
          </p:cNvPr>
          <p:cNvPicPr>
            <a:picLocks noChangeAspect="1"/>
          </p:cNvPicPr>
          <p:nvPr/>
        </p:nvPicPr>
        <p:blipFill>
          <a:blip r:embed="rId7"/>
          <a:stretch>
            <a:fillRect/>
          </a:stretch>
        </p:blipFill>
        <p:spPr>
          <a:xfrm>
            <a:off x="2294532" y="480526"/>
            <a:ext cx="4657725" cy="1476375"/>
          </a:xfrm>
          <a:prstGeom prst="rect">
            <a:avLst/>
          </a:prstGeom>
        </p:spPr>
      </p:pic>
      <p:pic>
        <p:nvPicPr>
          <p:cNvPr id="9" name="Picture 8">
            <a:extLst>
              <a:ext uri="{FF2B5EF4-FFF2-40B4-BE49-F238E27FC236}">
                <a16:creationId xmlns:a16="http://schemas.microsoft.com/office/drawing/2014/main" id="{2581CB07-BCC5-4985-857E-EB0F2E500830}"/>
              </a:ext>
            </a:extLst>
          </p:cNvPr>
          <p:cNvPicPr>
            <a:picLocks noChangeAspect="1"/>
          </p:cNvPicPr>
          <p:nvPr/>
        </p:nvPicPr>
        <p:blipFill>
          <a:blip r:embed="rId8"/>
          <a:stretch>
            <a:fillRect/>
          </a:stretch>
        </p:blipFill>
        <p:spPr>
          <a:xfrm>
            <a:off x="1974575" y="5024017"/>
            <a:ext cx="4769292" cy="960159"/>
          </a:xfrm>
          <a:prstGeom prst="rect">
            <a:avLst/>
          </a:prstGeom>
        </p:spPr>
      </p:pic>
    </p:spTree>
    <p:extLst>
      <p:ext uri="{BB962C8B-B14F-4D97-AF65-F5344CB8AC3E}">
        <p14:creationId xmlns:p14="http://schemas.microsoft.com/office/powerpoint/2010/main" val="881453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27051">
        <p159:morph option="byObject"/>
      </p:transition>
    </mc:Choice>
    <mc:Fallback xmlns="">
      <p:transition spd="slow" advTm="4270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84C3F863-C8EC-4167-B850-97A32E36D310}"/>
              </a:ext>
            </a:extLst>
          </p:cNvPr>
          <p:cNvSpPr/>
          <p:nvPr/>
        </p:nvSpPr>
        <p:spPr>
          <a:xfrm>
            <a:off x="0" y="8001"/>
            <a:ext cx="9144000" cy="6463308"/>
          </a:xfrm>
          <a:prstGeom prst="rect">
            <a:avLst/>
          </a:prstGeom>
        </p:spPr>
        <p:txBody>
          <a:bodyPr wrap="square">
            <a:spAutoFit/>
          </a:bodyPr>
          <a:lstStyle/>
          <a:p>
            <a:pPr marL="285750" indent="-285750" algn="just">
              <a:buFont typeface="Wingdings" panose="05000000000000000000" pitchFamily="2" charset="2"/>
              <a:buChar char="q"/>
            </a:pPr>
            <a:r>
              <a:rPr lang="en-GB" b="1" dirty="0"/>
              <a:t>Oxidation. </a:t>
            </a:r>
            <a:r>
              <a:rPr lang="en-GB" dirty="0"/>
              <a:t>Alkynes are oxidized by the same reagents that oxidize alkenes. Disubstituted alkynes react with potassium permanganate to yield vicinal diketones (Vic‐diketones or 1,2‐diketones) or, under more vigorous conditions, carboxylic acids. </a:t>
            </a:r>
          </a:p>
          <a:p>
            <a:r>
              <a:rPr lang="en-GB" dirty="0"/>
              <a:t> </a:t>
            </a:r>
          </a:p>
          <a:p>
            <a:endParaRPr lang="en-GB" dirty="0"/>
          </a:p>
          <a:p>
            <a:endParaRPr lang="en-GB" dirty="0"/>
          </a:p>
          <a:p>
            <a:pPr marL="285750" indent="-285750" algn="just">
              <a:buFont typeface="Wingdings" panose="05000000000000000000" pitchFamily="2" charset="2"/>
              <a:buChar char="q"/>
            </a:pPr>
            <a:r>
              <a:rPr lang="en-GB" b="1" dirty="0"/>
              <a:t>Ozonolysis.</a:t>
            </a:r>
            <a:r>
              <a:rPr lang="en-GB" dirty="0"/>
              <a:t> It is an </a:t>
            </a:r>
            <a:r>
              <a:rPr lang="en-GB" b="1" dirty="0"/>
              <a:t>Oxidative Cleavage</a:t>
            </a:r>
            <a:r>
              <a:rPr lang="en-GB" dirty="0"/>
              <a:t> reaction where both the π and σ bonds of the double or a triple bond are broken to form two carbonyl groups. </a:t>
            </a:r>
            <a:r>
              <a:rPr lang="en-GB" b="1" dirty="0"/>
              <a:t>Ozonolysis </a:t>
            </a:r>
            <a:r>
              <a:rPr lang="en-GB" dirty="0"/>
              <a:t>of an alkyne also leads to carboxylic acid formation. or</a:t>
            </a:r>
            <a:r>
              <a:rPr lang="en-GB" b="1" dirty="0"/>
              <a:t> external alkynes, the ozonolysis results in a carboxylic acid and carbon dioxide</a:t>
            </a:r>
            <a:r>
              <a:rPr lang="en-GB" dirty="0"/>
              <a:t>:</a:t>
            </a:r>
          </a:p>
          <a:p>
            <a:pPr marL="285750" indent="-285750" algn="just">
              <a:buFont typeface="Wingdings" panose="05000000000000000000" pitchFamily="2" charset="2"/>
              <a:buChar char="q"/>
            </a:pPr>
            <a:endParaRPr lang="en-GB" dirty="0"/>
          </a:p>
          <a:p>
            <a:pPr algn="just"/>
            <a:r>
              <a:rPr lang="en-GB" dirty="0"/>
              <a:t>The ozonolysis of </a:t>
            </a:r>
            <a:r>
              <a:rPr lang="en-GB" b="1" dirty="0"/>
              <a:t>internal alkynes</a:t>
            </a:r>
            <a:r>
              <a:rPr lang="en-GB" dirty="0"/>
              <a:t>, on the other hand, produces two </a:t>
            </a:r>
            <a:r>
              <a:rPr lang="en-GB" b="1" dirty="0"/>
              <a:t>carboxylic acid</a:t>
            </a:r>
            <a:r>
              <a:rPr lang="en-GB" dirty="0"/>
              <a:t>s:</a:t>
            </a:r>
          </a:p>
          <a:p>
            <a:pPr marL="285750" indent="-285750" algn="just">
              <a:buFont typeface="Wingdings" panose="05000000000000000000" pitchFamily="2" charset="2"/>
              <a:buChar char="q"/>
            </a:pPr>
            <a:endParaRPr lang="en-GB" dirty="0"/>
          </a:p>
          <a:p>
            <a:pPr marL="285750" indent="-285750">
              <a:buFont typeface="Wingdings" panose="05000000000000000000" pitchFamily="2" charset="2"/>
              <a:buChar char="q"/>
            </a:pPr>
            <a:endParaRPr lang="en-GB" dirty="0"/>
          </a:p>
          <a:p>
            <a:r>
              <a:rPr lang="en-GB" dirty="0"/>
              <a:t>So, here if the </a:t>
            </a:r>
            <a:r>
              <a:rPr lang="en-GB" b="1" dirty="0"/>
              <a:t>alkyne is symmetrical</a:t>
            </a:r>
            <a:r>
              <a:rPr lang="en-GB" dirty="0"/>
              <a:t>, meaning the R groups are identical then </a:t>
            </a:r>
            <a:r>
              <a:rPr lang="en-GB" b="1" dirty="0"/>
              <a:t>two molecules of the same carboxylic acid are formed</a:t>
            </a:r>
            <a:r>
              <a:rPr lang="en-GB" dirty="0"/>
              <a:t>. If the alkyne is </a:t>
            </a:r>
            <a:r>
              <a:rPr lang="en-GB" b="1" dirty="0"/>
              <a:t>not symmetrical</a:t>
            </a:r>
            <a:r>
              <a:rPr lang="en-GB" dirty="0"/>
              <a:t>, then two different carboxylic acids are formed:</a:t>
            </a:r>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r>
              <a:rPr lang="en-GB" b="1" dirty="0"/>
              <a:t>Polymerization</a:t>
            </a:r>
            <a:r>
              <a:rPr lang="en-GB" dirty="0"/>
              <a:t>. Alkynes can be polymerized by both cationic and free‐radical methods. The reactions and mechanisms are identical with those of the alkenes. </a:t>
            </a:r>
          </a:p>
        </p:txBody>
      </p:sp>
      <p:pic>
        <p:nvPicPr>
          <p:cNvPr id="4" name="Audio 3">
            <a:hlinkClick r:id="" action="ppaction://media"/>
            <a:extLst>
              <a:ext uri="{FF2B5EF4-FFF2-40B4-BE49-F238E27FC236}">
                <a16:creationId xmlns:a16="http://schemas.microsoft.com/office/drawing/2014/main" id="{CC605F5E-5E02-44F0-A4B9-959EE31F80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pic>
        <p:nvPicPr>
          <p:cNvPr id="8" name="Picture 7">
            <a:extLst>
              <a:ext uri="{FF2B5EF4-FFF2-40B4-BE49-F238E27FC236}">
                <a16:creationId xmlns:a16="http://schemas.microsoft.com/office/drawing/2014/main" id="{3D96BAE2-DED8-42E7-933C-E0330B9E3779}"/>
              </a:ext>
            </a:extLst>
          </p:cNvPr>
          <p:cNvPicPr>
            <a:picLocks noChangeAspect="1"/>
          </p:cNvPicPr>
          <p:nvPr/>
        </p:nvPicPr>
        <p:blipFill>
          <a:blip r:embed="rId6"/>
          <a:stretch>
            <a:fillRect/>
          </a:stretch>
        </p:blipFill>
        <p:spPr>
          <a:xfrm>
            <a:off x="2834027" y="2521891"/>
            <a:ext cx="4638260" cy="584775"/>
          </a:xfrm>
          <a:prstGeom prst="rect">
            <a:avLst/>
          </a:prstGeom>
        </p:spPr>
      </p:pic>
      <p:pic>
        <p:nvPicPr>
          <p:cNvPr id="10" name="Picture 9">
            <a:extLst>
              <a:ext uri="{FF2B5EF4-FFF2-40B4-BE49-F238E27FC236}">
                <a16:creationId xmlns:a16="http://schemas.microsoft.com/office/drawing/2014/main" id="{6459123D-C97F-455E-98B0-1D20A4A657B8}"/>
              </a:ext>
            </a:extLst>
          </p:cNvPr>
          <p:cNvPicPr>
            <a:picLocks noChangeAspect="1"/>
          </p:cNvPicPr>
          <p:nvPr/>
        </p:nvPicPr>
        <p:blipFill>
          <a:blip r:embed="rId7"/>
          <a:stretch>
            <a:fillRect/>
          </a:stretch>
        </p:blipFill>
        <p:spPr>
          <a:xfrm>
            <a:off x="106251" y="3310479"/>
            <a:ext cx="4745715" cy="584776"/>
          </a:xfrm>
          <a:prstGeom prst="rect">
            <a:avLst/>
          </a:prstGeom>
        </p:spPr>
      </p:pic>
      <p:pic>
        <p:nvPicPr>
          <p:cNvPr id="15" name="Picture 14">
            <a:extLst>
              <a:ext uri="{FF2B5EF4-FFF2-40B4-BE49-F238E27FC236}">
                <a16:creationId xmlns:a16="http://schemas.microsoft.com/office/drawing/2014/main" id="{DDF4BBAC-121F-41AF-948F-2124394ECFAA}"/>
              </a:ext>
            </a:extLst>
          </p:cNvPr>
          <p:cNvPicPr>
            <a:picLocks noChangeAspect="1"/>
          </p:cNvPicPr>
          <p:nvPr/>
        </p:nvPicPr>
        <p:blipFill>
          <a:blip r:embed="rId8"/>
          <a:stretch>
            <a:fillRect/>
          </a:stretch>
        </p:blipFill>
        <p:spPr>
          <a:xfrm>
            <a:off x="11314" y="4758748"/>
            <a:ext cx="5223298" cy="681038"/>
          </a:xfrm>
          <a:prstGeom prst="rect">
            <a:avLst/>
          </a:prstGeom>
        </p:spPr>
      </p:pic>
      <p:pic>
        <p:nvPicPr>
          <p:cNvPr id="17" name="Picture 16">
            <a:extLst>
              <a:ext uri="{FF2B5EF4-FFF2-40B4-BE49-F238E27FC236}">
                <a16:creationId xmlns:a16="http://schemas.microsoft.com/office/drawing/2014/main" id="{2B505210-0A4A-420B-959A-98F5E06814AB}"/>
              </a:ext>
            </a:extLst>
          </p:cNvPr>
          <p:cNvPicPr>
            <a:picLocks noChangeAspect="1"/>
          </p:cNvPicPr>
          <p:nvPr/>
        </p:nvPicPr>
        <p:blipFill>
          <a:blip r:embed="rId9"/>
          <a:stretch>
            <a:fillRect/>
          </a:stretch>
        </p:blipFill>
        <p:spPr>
          <a:xfrm>
            <a:off x="1981200" y="882120"/>
            <a:ext cx="4572000" cy="666750"/>
          </a:xfrm>
          <a:prstGeom prst="rect">
            <a:avLst/>
          </a:prstGeom>
        </p:spPr>
      </p:pic>
    </p:spTree>
    <p:extLst>
      <p:ext uri="{BB962C8B-B14F-4D97-AF65-F5344CB8AC3E}">
        <p14:creationId xmlns:p14="http://schemas.microsoft.com/office/powerpoint/2010/main" val="582324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6812">
        <p159:morph option="byObject"/>
      </p:transition>
    </mc:Choice>
    <mc:Fallback xmlns="">
      <p:transition spd="slow" advTm="2268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38B22F5296D8408922A058877833B5" ma:contentTypeVersion="" ma:contentTypeDescription="Create a new document." ma:contentTypeScope="" ma:versionID="db820d1053999caf0d761b3c47b2e62f">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0D4608-02CC-4268-82DE-7D0724D89DFB}">
  <ds:schemaRefs>
    <ds:schemaRef ds:uri="http://purl.org/dc/term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B70020E5-35D8-4008-8602-0F22193B1B28}">
  <ds:schemaRefs>
    <ds:schemaRef ds:uri="http://schemas.microsoft.com/sharepoint/v3/contenttype/forms"/>
  </ds:schemaRefs>
</ds:datastoreItem>
</file>

<file path=customXml/itemProps3.xml><?xml version="1.0" encoding="utf-8"?>
<ds:datastoreItem xmlns:ds="http://schemas.openxmlformats.org/officeDocument/2006/customXml" ds:itemID="{6ABDE5E3-5040-4043-80A9-3D999CED07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CHM 103</Template>
  <TotalTime>223</TotalTime>
  <Words>827</Words>
  <Application>Microsoft Office PowerPoint</Application>
  <PresentationFormat>On-screen Show (4:3)</PresentationFormat>
  <Paragraphs>105</Paragraphs>
  <Slides>8</Slides>
  <Notes>0</Notes>
  <HiddenSlides>0</HiddenSlides>
  <MMClips>7</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8" baseType="lpstr">
      <vt:lpstr>Arial</vt:lpstr>
      <vt:lpstr>Blackadder ITC</vt:lpstr>
      <vt:lpstr>Calibri</vt:lpstr>
      <vt:lpstr>Calibri Light</vt:lpstr>
      <vt:lpstr>Cambria</vt:lpstr>
      <vt:lpstr>Times New Roman</vt:lpstr>
      <vt:lpstr>Wingdings</vt:lpstr>
      <vt:lpstr>Office Theme</vt:lpstr>
      <vt:lpstr>1_Office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Western Kentucky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Bamidele Okoli</dc:creator>
  <cp:lastModifiedBy>Bamidele Okoli</cp:lastModifiedBy>
  <cp:revision>4</cp:revision>
  <cp:lastPrinted>2020-05-09T10:30:59Z</cp:lastPrinted>
  <dcterms:created xsi:type="dcterms:W3CDTF">2021-02-15T07:41:28Z</dcterms:created>
  <dcterms:modified xsi:type="dcterms:W3CDTF">2021-02-15T13:05:31Z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0x0101009C38B22F5296D8408922A058877833B5</vt:lpwstr>
  </property>
</Properties>
</file>